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65" r:id="rId5"/>
    <p:sldId id="266" r:id="rId6"/>
    <p:sldId id="267" r:id="rId7"/>
    <p:sldId id="269" r:id="rId8"/>
    <p:sldId id="270" r:id="rId9"/>
    <p:sldId id="268" r:id="rId10"/>
    <p:sldId id="271" r:id="rId11"/>
    <p:sldId id="272" r:id="rId12"/>
    <p:sldId id="273" r:id="rId13"/>
    <p:sldId id="259" r:id="rId14"/>
    <p:sldId id="260" r:id="rId15"/>
    <p:sldId id="261" r:id="rId16"/>
    <p:sldId id="262" r:id="rId17"/>
    <p:sldId id="263" r:id="rId18"/>
    <p:sldId id="264" r:id="rId19"/>
    <p:sldId id="278" r:id="rId20"/>
    <p:sldId id="279" r:id="rId21"/>
    <p:sldId id="280" r:id="rId22"/>
    <p:sldId id="281" r:id="rId23"/>
    <p:sldId id="282" r:id="rId24"/>
    <p:sldId id="274" r:id="rId25"/>
    <p:sldId id="275" r:id="rId26"/>
    <p:sldId id="276" r:id="rId27"/>
    <p:sldId id="277" r:id="rId28"/>
    <p:sldId id="283" r:id="rId29"/>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5" autoAdjust="0"/>
    <p:restoredTop sz="94672" autoAdjust="0"/>
  </p:normalViewPr>
  <p:slideViewPr>
    <p:cSldViewPr>
      <p:cViewPr varScale="1">
        <p:scale>
          <a:sx n="50" d="100"/>
          <a:sy n="50" d="100"/>
        </p:scale>
        <p:origin x="-2226" y="-8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D1FE3F-EDA6-4DFF-9816-A95638EC508B}" type="datetimeFigureOut">
              <a:rPr lang="ru-RU" smtClean="0"/>
              <a:pPr/>
              <a:t>30.08.2013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2CF306-7C32-4613-9F52-DCA2578AFB7A}" type="slidenum">
              <a:rPr lang="ru-RU" smtClean="0"/>
              <a:pPr/>
              <a:t>‹#›</a:t>
            </a:fld>
            <a:endParaRPr lang="ru-RU"/>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FB73A-A0F6-44AA-B323-7FF292628989}" type="datetimeFigureOut">
              <a:rPr lang="ru-RU" smtClean="0"/>
              <a:pPr/>
              <a:t>30.08.2013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7CD12-10C0-419E-9AEC-7F826391799A}" type="slidenum">
              <a:rPr lang="ru-RU" smtClean="0"/>
              <a:pPr/>
              <a:t>‹#›</a:t>
            </a:fld>
            <a:endParaRPr lang="ru-RU"/>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86F7CD12-10C0-419E-9AEC-7F826391799A}"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6F7CD12-10C0-419E-9AEC-7F826391799A}" type="slidenum">
              <a:rPr lang="ru-RU" smtClean="0"/>
              <a:pPr/>
              <a:t>13</a:t>
            </a:fld>
            <a:endParaRPr lang="ru-RU"/>
          </a:p>
        </p:txBody>
      </p:sp>
      <p:sp>
        <p:nvSpPr>
          <p:cNvPr id="5" name="Верхний колонтитул 4"/>
          <p:cNvSpPr>
            <a:spLocks noGrp="1"/>
          </p:cNvSpPr>
          <p:nvPr>
            <p:ph type="hdr" sz="quarter" idx="1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ADDD80A-BCD3-465A-B547-693401D7CE13}" type="datetime1">
              <a:rPr lang="ru-RU" smtClean="0"/>
              <a:pPr/>
              <a:t>30.08.2013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B43771A5-4FB6-4AAC-9D43-87FBF54370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EF6957F-223B-4DE5-BEB2-E8933FC479D2}" type="datetime1">
              <a:rPr lang="ru-RU" smtClean="0"/>
              <a:pPr/>
              <a:t>30.08.2013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537C0E-C6F5-410A-B09C-879403F722E3}" type="datetime1">
              <a:rPr lang="ru-RU" smtClean="0"/>
              <a:pPr/>
              <a:t>30.08.2013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5CF5634-219A-4129-B89A-00B2733698F1}" type="datetime1">
              <a:rPr lang="ru-RU" smtClean="0"/>
              <a:pPr/>
              <a:t>30.08.2013</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B43771A5-4FB6-4AAC-9D43-87FBF54370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AD08F19-86B5-49AF-A73B-5A32E15D4C6C}" type="datetime1">
              <a:rPr lang="ru-RU" smtClean="0"/>
              <a:pPr/>
              <a:t>30.08.2013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43771A5-4FB6-4AAC-9D43-87FBF54370BC}"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D244FD-2E8F-411E-9C45-EAA1F5A95618}" type="datetime1">
              <a:rPr lang="ru-RU" smtClean="0"/>
              <a:pPr/>
              <a:t>30.08.2013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0FD1664-89F4-491D-8FAF-0065AC4C7210}" type="datetime1">
              <a:rPr lang="ru-RU" smtClean="0"/>
              <a:pPr/>
              <a:t>30.08.2013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B43771A5-4FB6-4AAC-9D43-87FBF54370BC}"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FB7CD9E-C64F-4DD6-AB9E-BB23BB1DACA4}" type="datetime1">
              <a:rPr lang="ru-RU" smtClean="0"/>
              <a:pPr/>
              <a:t>30.08.2013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931309B-6D99-470D-8A1D-05DA0B20E89A}" type="datetime1">
              <a:rPr lang="ru-RU" smtClean="0"/>
              <a:pPr/>
              <a:t>30.08.2013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22986EC-BC99-4301-A6D6-55897DF19873}" type="datetime1">
              <a:rPr lang="ru-RU" smtClean="0"/>
              <a:pPr/>
              <a:t>30.08.2013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16D4D2C-2E44-4095-86B5-3CFCD5D658E8}" type="datetime1">
              <a:rPr lang="ru-RU" smtClean="0"/>
              <a:pPr/>
              <a:t>30.08.2013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3771A5-4FB6-4AAC-9D43-87FBF54370BC}"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3301062B-9D14-4E0F-BFAB-E4FD2D75919A}" type="datetime1">
              <a:rPr lang="ru-RU" smtClean="0"/>
              <a:pPr/>
              <a:t>30.08.2013</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B43771A5-4FB6-4AAC-9D43-87FBF54370BC}"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
            <a:ext cx="6857999" cy="914400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5754" y="1446269"/>
            <a:ext cx="6126492" cy="6251461"/>
          </a:xfrm>
          <a:prstGeom prst="rect">
            <a:avLst/>
          </a:prstGeom>
        </p:spPr>
      </p:pic>
      <p:sp>
        <p:nvSpPr>
          <p:cNvPr id="6" name="Прямоугольник 5"/>
          <p:cNvSpPr/>
          <p:nvPr/>
        </p:nvSpPr>
        <p:spPr>
          <a:xfrm>
            <a:off x="365754" y="6948264"/>
            <a:ext cx="6303605" cy="28931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chemeClr val="accent6">
                    <a:lumMod val="50000"/>
                  </a:schemeClr>
                </a:solidFill>
                <a:latin typeface="Times New Roman" pitchFamily="18" charset="0"/>
                <a:cs typeface="Times New Roman" pitchFamily="18" charset="0"/>
              </a:rPr>
              <a:t>Журнал для родителей</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Советы  логопеда</a:t>
            </a:r>
            <a:endPar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Выпуск  </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1</a:t>
            </a:r>
          </a:p>
          <a:p>
            <a:pPr algn="ct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7" name="Прямоугольник 6"/>
          <p:cNvSpPr/>
          <p:nvPr/>
        </p:nvSpPr>
        <p:spPr>
          <a:xfrm>
            <a:off x="365755" y="395536"/>
            <a:ext cx="61264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Н.Г. Синичкина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 xmlns:p14="http://schemas.microsoft.com/office/powerpoint/2010/main" val="2039809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10</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04664" y="611561"/>
            <a:ext cx="6048672" cy="8186857"/>
          </a:xfrm>
          <a:prstGeom prst="rect">
            <a:avLst/>
          </a:prstGeom>
        </p:spPr>
        <p:txBody>
          <a:bodyPr wrap="square">
            <a:spAutoFit/>
          </a:bodyPr>
          <a:lstStyle/>
          <a:p>
            <a:r>
              <a:rPr lang="ru-RU" dirty="0" smtClean="0"/>
              <a:t>	</a:t>
            </a:r>
          </a:p>
          <a:p>
            <a:pPr algn="just"/>
            <a:r>
              <a:rPr lang="ru-RU" dirty="0" smtClean="0"/>
              <a:t>	</a:t>
            </a:r>
            <a:r>
              <a:rPr lang="ru-RU" sz="1400" dirty="0" smtClean="0">
                <a:latin typeface="Times New Roman" pitchFamily="18" charset="0"/>
                <a:cs typeface="Times New Roman" pitchFamily="18" charset="0"/>
              </a:rPr>
              <a:t>Стиль общения учителя с первоклассниками должен учитывать особенности поведения ребёнка, связанные с его умением общаться со взрослыми и сверстниками. Среди первоклассников достаточно высок процент детей, испытывающих разного рода трудности общения в коллективе. Сюда относятся как </a:t>
            </a:r>
            <a:r>
              <a:rPr lang="ru-RU" sz="1400" dirty="0" err="1" smtClean="0">
                <a:latin typeface="Times New Roman" pitchFamily="18" charset="0"/>
                <a:cs typeface="Times New Roman" pitchFamily="18" charset="0"/>
              </a:rPr>
              <a:t>гиперобщительные</a:t>
            </a:r>
            <a:r>
              <a:rPr lang="ru-RU" sz="1400" dirty="0" smtClean="0">
                <a:latin typeface="Times New Roman" pitchFamily="18" charset="0"/>
                <a:cs typeface="Times New Roman" pitchFamily="18" charset="0"/>
              </a:rPr>
              <a:t> дети, мешающие учителю вести урок, так и боящиеся классно-урочной обстановки, стесняющиеся отвечать и производящие впечатление ничего не знающих или не слушающих учителя. И те и другие требуют различных форм доброжелательной и терпеливой работы учителя.</a:t>
            </a:r>
          </a:p>
          <a:p>
            <a:pPr algn="just"/>
            <a:r>
              <a:rPr lang="ru-RU" sz="1400" dirty="0" smtClean="0">
                <a:latin typeface="Times New Roman" pitchFamily="18" charset="0"/>
                <a:cs typeface="Times New Roman" pitchFamily="18" charset="0"/>
              </a:rPr>
              <a:t>Тон учителя должен быть доверительным и мягким. Недопустим авторитарный стиль общения учителя с первоклассниками. Нельзя пренебрегать и различными способами невербального общения – обнять ребёнка, взять за руку и т.д. Это не только успокаивает ребёнка, но и вселяет в него уверенность, что взрослый хорошо к нему относится.  Необходимо особо обратить внимание на это положение, так как для первоклассников существенно важно доброе, позитивное отношение к нему учителя которое не должно зависеть от реальных успехов ребёнка.</a:t>
            </a:r>
          </a:p>
          <a:p>
            <a:pPr algn="just"/>
            <a:r>
              <a:rPr lang="ru-RU" sz="1400" dirty="0" smtClean="0">
                <a:latin typeface="Times New Roman" pitchFamily="18" charset="0"/>
                <a:cs typeface="Times New Roman" pitchFamily="18" charset="0"/>
              </a:rPr>
              <a:t>	Требования к выполнению школьных норм должны вводиться постепенно и не в форме указаний, а в форме пожеланий. Со стороны учителя недопустимы проявления раздражения, резкие замечания. Следует терпеливо и мягко ещё и ещё раз повторять необходимое правило.</a:t>
            </a:r>
          </a:p>
          <a:p>
            <a:pPr algn="just"/>
            <a:r>
              <a:rPr lang="ru-RU" sz="1400" dirty="0" smtClean="0">
                <a:latin typeface="Times New Roman" pitchFamily="18" charset="0"/>
                <a:cs typeface="Times New Roman" pitchFamily="18" charset="0"/>
              </a:rPr>
              <a:t>	Для развития самостоятельности и активности детей  важно положительно оценивать каждый удавшийся шаг ребёнка, попытку (даже неудачную) самостоятельно найти ответ на вопрос. Очень полезно давать детям творческие учебные задания. Пусть при этом дети спорят, рассуждают, ошибаются, вместе с учителем находят правильное решение.</a:t>
            </a:r>
          </a:p>
          <a:p>
            <a:pPr algn="just"/>
            <a:r>
              <a:rPr lang="ru-RU" sz="1400" dirty="0" smtClean="0">
                <a:latin typeface="Times New Roman" pitchFamily="18" charset="0"/>
                <a:cs typeface="Times New Roman" pitchFamily="18" charset="0"/>
              </a:rPr>
              <a:t>	Особое внимание требуют дети с низким уровнем активности. Главная задача учителя – проявлять любое проявление инициативы, желание высказаться, ответить на вопрос, поработать у доски.</a:t>
            </a:r>
          </a:p>
          <a:p>
            <a:r>
              <a:rPr lang="ru-RU" sz="1400" dirty="0" smtClean="0"/>
              <a:t>В первом классе следует специально учить детей организовывать свою деятельность: планировать свои действия, менять условия работы. Здесь требуется терпеливая длительная работа, в основе которой лежит пошаговая инструкция, подробно объясняющая что и как делать.</a:t>
            </a:r>
          </a:p>
          <a:p>
            <a:pPr algn="just"/>
            <a:r>
              <a:rPr lang="ru-RU" sz="1400" dirty="0" smtClean="0"/>
              <a:t>	</a:t>
            </a:r>
            <a:r>
              <a:rPr lang="ru-RU" sz="1400" dirty="0" smtClean="0">
                <a:latin typeface="Times New Roman" pitchFamily="18" charset="0"/>
                <a:cs typeface="Times New Roman" pitchFamily="18" charset="0"/>
              </a:rPr>
              <a:t>При организации деятельности по решению учебной задачи необходимо учить детей планировать свои действия. Очень важно побуждать детей проговаривать вслух последовательность действий, </a:t>
            </a:r>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11</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8340745"/>
          </a:xfrm>
          <a:prstGeom prst="rect">
            <a:avLst/>
          </a:prstGeom>
        </p:spPr>
        <p:txBody>
          <a:bodyPr wrap="square">
            <a:spAutoFit/>
          </a:bodyPr>
          <a:lstStyle/>
          <a:p>
            <a:r>
              <a:rPr lang="ru-RU" sz="1400" dirty="0" smtClean="0">
                <a:latin typeface="Times New Roman" pitchFamily="18" charset="0"/>
                <a:cs typeface="Times New Roman" pitchFamily="18" charset="0"/>
              </a:rPr>
              <a:t>осуществлять самостоятельно контроль: сравнивать свою работу с образцом, находить ошибки, устанавливать их причины, самому вносить исправления.</a:t>
            </a:r>
          </a:p>
          <a:p>
            <a:r>
              <a:rPr lang="ru-RU" sz="1400" dirty="0" smtClean="0">
                <a:latin typeface="Times New Roman" pitchFamily="18" charset="0"/>
                <a:cs typeface="Times New Roman" pitchFamily="18" charset="0"/>
              </a:rPr>
              <a:t>	Необходимо обратить внимание на структуру урока в первом классе. Она должна быть «дробной», то есть включать несколько видов деятельности.</a:t>
            </a:r>
          </a:p>
          <a:p>
            <a:r>
              <a:rPr lang="ru-RU" sz="1400" dirty="0" smtClean="0">
                <a:latin typeface="Times New Roman" pitchFamily="18" charset="0"/>
                <a:cs typeface="Times New Roman" pitchFamily="18" charset="0"/>
              </a:rPr>
              <a:t>	Для первоклассников ещё очень актуальны виды деятельности, которыми они занимались в дошкольном детстве. Это прежде всего относится к игре. Поэтому следует активно включать игру в учебный процесс, а не запрещать игру, не исключать её из жизни первоклассника. Принципиально важно обратить внимание на два вида игр – ролевые игры и игры с правилами. Игра с правилами, также как и учебная деятельность, обязательно даёт результат, развивает самооценку, самоконтроль и самостоятельность. Игры с правилами должны присутствовать на каждом уроке (дидактические), заполнять перемены и динамические паузы (подвижные, настольно-печатные). Дидактические игры всегда имеют учебную задачу, которую нужно решать. В процессе этих игр ребёнок усваивает систему эталонов – этических, сенсорных, практических. Ролевые игры важны для формирования произвольного поведения, воображения, творчества ученика, так необходимого ему для обучения.</a:t>
            </a:r>
          </a:p>
          <a:p>
            <a:r>
              <a:rPr lang="ru-RU" sz="1400" dirty="0" smtClean="0">
                <a:latin typeface="Times New Roman" pitchFamily="18" charset="0"/>
                <a:cs typeface="Times New Roman" pitchFamily="18" charset="0"/>
              </a:rPr>
              <a:t>	Учитывая наглядно-образный характер мышления детей этого возраста, необходимо существенное место на уроках отводить моделирующей деятельности со схемами, моделями звуков, геометрическими формами, объектами природы. Опора на наглядно-действенное и наглядно-образное мышление первоклассников в обучении способствует формированию логического мышления.</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Памятка для родителей</a:t>
            </a:r>
          </a:p>
          <a:p>
            <a:pPr algn="ctr"/>
            <a:endPar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ru-RU" sz="1400" dirty="0" smtClean="0">
                <a:latin typeface="Times New Roman" pitchFamily="18" charset="0"/>
                <a:cs typeface="Times New Roman" pitchFamily="18" charset="0"/>
              </a:rPr>
              <a:t>Поддержите в ребенке его стремление стать школьником. Ваша искренняя заинтересованность в его школьных делах и заботах,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a:t>
            </a:r>
          </a:p>
          <a:p>
            <a:pPr algn="ctr"/>
            <a:endPar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12</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04664" y="611561"/>
            <a:ext cx="6048672" cy="7632859"/>
          </a:xfrm>
          <a:prstGeom prst="rect">
            <a:avLst/>
          </a:prstGeom>
        </p:spPr>
        <p:txBody>
          <a:bodyPr wrap="square">
            <a:spAutoFit/>
          </a:bodyPr>
          <a:lstStyle/>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Обсудите с ребенком те правила и нормы, с которыми он встретился в школе. Объясните их необходимость и целесообразность.</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Ваш ребенок пришел в школу, чтобы учиться. Когда человек учится, у него может что-то не сразу получаться, это естественно. Ребенок имеет право на ошибку.</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Составьте вместе с первоклассником распорядок дня, следите за его соблюдением.</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Не пропускайте трудности, возможные у ребенка на начальном этапе овладения учебными навыками. Если у первоклассника, например, есть логопедические проблемы, постарайтесь справиться с ними на первом году обучения.</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Поддержите первоклассника в его желании добиться успеха. В каждой работе обязательно найдите, за что можно было бы его похвалить. Помните, что похвала и эмоциональная поддержка ("Молодец!", "Ты так хорошо справился!") способны заметно повысить интеллектуальные достижения человека.</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Если вас что-то беспокоит в поведении ребенка, его учебных делах, не стесняйтесь обращаться за советом и консультацией к учителю или школьному психологу. </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С поступлением в школу в жизни вашего ребенка появился человек более авторитетный, чем вы. Это учитель. Уважайте мнение первоклассника о своем педагоге.</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Учение – это нелегкий и ответственный труд. Поступление в школу существенно меняет жизнь ребенка, но не должно лишать ее многообразия, радости, игры. У первоклассника должно оставаться достаточно времени для игровых занятий.</a:t>
            </a:r>
          </a:p>
          <a:p>
            <a:pPr algn="just"/>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8721" y="395537"/>
            <a:ext cx="5019530" cy="1015663"/>
          </a:xfrm>
          <a:prstGeom prst="rect">
            <a:avLst/>
          </a:prstGeom>
          <a:noFill/>
        </p:spPr>
        <p:txBody>
          <a:bodyPr wrap="square" lIns="91440" tIns="45720" rIns="91440" bIns="45720">
            <a:spAutoFit/>
          </a:bodyPr>
          <a:lstStyle/>
          <a:p>
            <a:pPr algn="ctr"/>
            <a:endPar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Рекомендации родителям по профилактике</a:t>
            </a:r>
          </a:p>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нарушений речи</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193" name="Rectangle 1"/>
          <p:cNvSpPr>
            <a:spLocks noChangeArrowheads="1"/>
          </p:cNvSpPr>
          <p:nvPr/>
        </p:nvSpPr>
        <p:spPr bwMode="auto">
          <a:xfrm>
            <a:off x="620688" y="1551241"/>
            <a:ext cx="583264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своевременного развития речи мать и другие лица, окружающие ребенка, должны постоянно общаться с ним, стремясь вызвать ответную реакцию. У детей первых лет жизни особое значение имеет развитие понимания речи, что в значительной степени зависит от речевого поведения взрослых. Понимание речи происходит у ребенка путем установления связи между словами, произносимыми взрослыми, и предметами, окружающими ребенка. Необходимо объяснять родителям, что они поступают неправильно в тех случаях, когда стремятся по мимике и жестам угадать желания ребенка. При этом у него не появляется необходимости в голосовых реакциях и произнесении звуков и слов. </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Речевое воспитание ребенка должно начинаться рано и в первые годы жизни совершаться на родном языке. Усвоение двух языковых систем на раннем этапе развития речи является для ребенка трудной задачей. Если малыш слышит, кроме родного языка, еще другой язык, то его речь может развиваться медленнее, а в некоторых случаях появляются многочисленные повторы, переходящие иногда в запинки судорожного характера. В этом плане в семье должны быть установлены взаимопонимание и единый подход, которые позволят ребенку в последующем овладеть в совершенстве двумя и более языковыми системами.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семье обязаны знать  требования, которые нужно предъявлять к речи ребенка. Эти требования не должны быть ни занижены, ни завышены. Формировать речевые умения нужно соответственно возрастной норме. Не следует в начальный период развития речи перегружать ребенка усвоением трудных для произношения и малопонятных слов, заучиванием стихов и песен, не соответствующих возрасту.                                                                               При общении с ребенком, который уже научился говорить, следует задавать ему простые вопросы и терпеливо ждать ответ, уметь выслушать малыша и правильно ему ответить.</a:t>
            </a:r>
            <a:endParaRPr kumimoji="0" lang="ru-RU" sz="1800" b="0" i="0" u="none" strike="noStrike" cap="none" normalizeH="0" baseline="0" dirty="0" smtClean="0">
              <a:ln>
                <a:noFill/>
              </a:ln>
              <a:solidFill>
                <a:schemeClr val="tx1"/>
              </a:solidFill>
              <a:effectLst/>
              <a:latin typeface="Arial" pitchFamily="34" charset="0"/>
            </a:endParaRPr>
          </a:p>
        </p:txBody>
      </p:sp>
      <p:sp>
        <p:nvSpPr>
          <p:cNvPr id="8" name="Номер слайда 7"/>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13</a:t>
            </a:fld>
            <a:endParaRPr lang="ru-RU" dirty="0"/>
          </a:p>
        </p:txBody>
      </p:sp>
      <p:sp>
        <p:nvSpPr>
          <p:cNvPr id="10241" name="Rectangle 1"/>
          <p:cNvSpPr>
            <a:spLocks noChangeArrowheads="1"/>
          </p:cNvSpPr>
          <p:nvPr/>
        </p:nvSpPr>
        <p:spPr bwMode="auto">
          <a:xfrm>
            <a:off x="197266" y="89756"/>
            <a:ext cx="666073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sng" strike="noStrike" cap="none" normalizeH="0" dirty="0" smtClean="0">
                <a:ln>
                  <a:noFill/>
                </a:ln>
                <a:solidFill>
                  <a:srgbClr val="E36C0A"/>
                </a:solidFill>
                <a:effectLst/>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a:t>
            </a:r>
            <a:r>
              <a:rPr kumimoji="0" lang="ru-RU" sz="1400" b="0" i="0" u="sng" strike="noStrike" cap="none" normalizeH="0" dirty="0" smtClean="0">
                <a:ln>
                  <a:noFill/>
                </a:ln>
                <a:solidFill>
                  <a:srgbClr val="E36C0A"/>
                </a:solidFill>
                <a:effectLst/>
                <a:latin typeface="Times New Roman" pitchFamily="18" charset="0"/>
                <a:ea typeface="Calibri" pitchFamily="34" charset="0"/>
                <a:cs typeface="Times New Roman" pitchFamily="18" charset="0"/>
              </a:rPr>
              <a:t>оветы логопеда                                                               Консультации для родителей </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142236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20688" y="1186458"/>
            <a:ext cx="5832648"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тех случаях, когда окружающие взрослые имеют неправильное произношение либо, забавляясь, копируют речь ребенка, процесс владения правильным звукопроизношением затрудняется, аномально произносимые звуки закрепляются и в дальнейшем такому ребенку бывает необходимо специальное коррекционное обучение у логопеда. Если родители ребенка страдают речевыми нарушениями, то они должны консультироваться у логопеде о правилах их речевого общения с ребенком. Именно речь родителей становится образцом для речевого развития детей, и потому в ряде случаев следует ограничить речевое общение с ребенком лиц, страдающих речевой патологией. </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Отрицательно сказаться на речевом развитии ребенка могут такие факторы, как:</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характерологические особенности матери (тревожность, мнительность,           </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инфантильность, импульсивность, эмоциональная холодность);</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неполная семья;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конфликтные взаимоотношения в семье, изменение в структуре семьи  </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(смерть, болезнь близких, развод);</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неадекватный тип воспитания;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резкая смена жизненного стереотипа, типа воспитания.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процессе становления речи дети проходят через так называемые физиологические запинки, что проявляется в прерывистости речевого потока, многократном повторении слогов и слов, произнесении слов в период вдоха. Эти явления, так же как и неправильное звукопроизношение, связаны главным образом с незрелостью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координаторных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механизмов в деятельности речевого аппарата и обычно исчезают к 4-5 годам жизни. Однако эти запинки могут перейти в настоящую речевую патологию, если в этот период ребенка будет окружать напряженная психологическая обстановка в семье или его речевое воспитание будет неправильным. Детей не следует наказывать за погрешности в речи, передразнивать или раздраженно поправлять.</a:t>
            </a: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Номер слайда 2"/>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14</a:t>
            </a:fld>
            <a:endParaRPr lang="ru-RU" dirty="0"/>
          </a:p>
        </p:txBody>
      </p:sp>
      <p:sp>
        <p:nvSpPr>
          <p:cNvPr id="4" name="Прямоугольник 3"/>
          <p:cNvSpPr/>
          <p:nvPr/>
        </p:nvSpPr>
        <p:spPr>
          <a:xfrm>
            <a:off x="260648" y="179512"/>
            <a:ext cx="6597352"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a:t>
            </a:r>
            <a:endParaRPr lang="ru-RU" sz="1400" dirty="0"/>
          </a:p>
        </p:txBody>
      </p:sp>
    </p:spTree>
    <p:extLst>
      <p:ext uri="{BB962C8B-B14F-4D97-AF65-F5344CB8AC3E}">
        <p14:creationId xmlns="" xmlns:p14="http://schemas.microsoft.com/office/powerpoint/2010/main" val="49801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20688" y="1064729"/>
            <a:ext cx="57606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Помочь становлению нормальной речи можно, разучивая с ребенком короткие ритмичные стихи и песни, пением и декламацией сопровождая движения, совершаемые в определенном темпе (например, при маршировке). Необходимо приучать ребенка говорить с умеренной скоростью. Разговаривать с детьми надо спокойным тоном, четко произнося слова, договаривая окончания.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Иногда с детьми, у которых имеются нарушения речи, родители стараются меньше разговаривать и начинают общаться жестами, желая облегчить взаимное понимание. Этим они наносят вред речевому развитию ребенка. Если ребенок не говорит, то мать и все окружающие должны как можно больше разговаривать с ним. Постепенно у ребенка накапливается словарный запас, необходимый для дальнейшего развития его речи.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процессе воспитания детей, имеющих речевые нарушения, родителям и педагогам необходимо постоянно осмысливать свое поведение и свои позиции. Взаимопонимание, поощрение, взаимное уважение, соблюдение порядка, взаимодействие как между членами семьи, так и между педагогами и родителями играют серьезную роль в профилактике психогенных реактивных проявлений у детей, страдающих речевой патологией.</a:t>
            </a: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Номер слайда 2"/>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15</a:t>
            </a:fld>
            <a:endParaRPr lang="ru-RU" dirty="0"/>
          </a:p>
        </p:txBody>
      </p:sp>
      <p:pic>
        <p:nvPicPr>
          <p:cNvPr id="5" name="Рисунок 4" descr="0_802d8_53263e94_XL.png"/>
          <p:cNvPicPr>
            <a:picLocks noChangeAspect="1"/>
          </p:cNvPicPr>
          <p:nvPr/>
        </p:nvPicPr>
        <p:blipFill>
          <a:blip r:embed="rId2" cstate="print"/>
          <a:stretch>
            <a:fillRect/>
          </a:stretch>
        </p:blipFill>
        <p:spPr>
          <a:xfrm>
            <a:off x="1484784" y="5292080"/>
            <a:ext cx="3888432" cy="3200479"/>
          </a:xfrm>
          <a:prstGeom prst="rect">
            <a:avLst/>
          </a:prstGeom>
        </p:spPr>
      </p:pic>
      <p:sp>
        <p:nvSpPr>
          <p:cNvPr id="6" name="Прямоугольник 5"/>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Советы логопеда                                                             Консультации для родителей</a:t>
            </a:r>
            <a:endParaRPr lang="ru-RU" sz="1400" dirty="0"/>
          </a:p>
        </p:txBody>
      </p:sp>
    </p:spTree>
    <p:extLst>
      <p:ext uri="{BB962C8B-B14F-4D97-AF65-F5344CB8AC3E}">
        <p14:creationId xmlns="" xmlns:p14="http://schemas.microsoft.com/office/powerpoint/2010/main" val="1771723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16</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7169" name="Rectangle 1"/>
          <p:cNvSpPr>
            <a:spLocks noChangeArrowheads="1"/>
          </p:cNvSpPr>
          <p:nvPr/>
        </p:nvSpPr>
        <p:spPr bwMode="auto">
          <a:xfrm>
            <a:off x="548680" y="544986"/>
            <a:ext cx="583264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rgbClr val="E36C0A"/>
                </a:solidFill>
                <a:effectLst/>
                <a:latin typeface="+mj-lt"/>
                <a:ea typeface="Times New Roman" pitchFamily="18" charset="0"/>
                <a:cs typeface="Times New Roman" pitchFamily="18" charset="0"/>
              </a:rPr>
              <a:t>Артикуляционная гимнастика</a:t>
            </a:r>
            <a:endParaRPr lang="ru-RU" sz="2000" b="1" dirty="0" smtClean="0">
              <a:solidFill>
                <a:srgbClr val="E36C0A"/>
              </a:solidFill>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Звуки речи образуются в результате сложного комплекса движений артикуляционных органов  речи.  Мы правильно произносим различные звуки, как изолированно, так и в речевом потоке, благодаря силе, хорошей подвижности и дифференцированной работе органов артикуляционного аппарата. Таким образом,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произношение звуков речи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это сложный двигательный навык.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Уже с младенческих дней ребенок проделывает массу разнообразнейших артикуляционно-мимических движений языком, губами, челюстью, сопровождая эти движения диффузными звуками (бормотание, лепет). Такие движения и являются первым этапом в развитии речи ребенка; они играют роль гимнастики органов речи в естественных условиях жизни. Точность, сила 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дифференцированность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этих движений развиваются у ребенка постепенно.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четкой артикуляции нужны сильные, упругие и подвижные органы речи - язык, губы, небо. Артикуляция связана с работой многочисленных мышц, в том числе: жевательных, глотательных, мимических. Процесс голосообразования происходит при участии органов дыхания (гортань, трахея, бронхи, легкие, диафрагма, межреберные мышцы). Таким образом, говоря о специальной логопедической гимнастике, следует иметь в виду упражнения многочисленных органов и мышц лица, ротовой полости, плечевого пояса, грудной клетки.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Артикуляционная гимнастика является основой формирования речевых звуков - фонем - и коррекции нарушений звукопроизношения любой этиологии и патогенеза; она включает упражнения для тренировки подвижности органов артикуляционного аппарата, отработки определенных положений губ, языка, мягкого неба, необходимых для правильного произнесения, как всех звуков, так и каждого звука той или иной группы. </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r>
              <a:rPr lang="ru-RU" sz="1400" b="1" dirty="0" smtClean="0"/>
              <a:t>Цель артикуляционной гимнастики</a:t>
            </a:r>
            <a:r>
              <a:rPr lang="ru-RU" sz="1400" dirty="0" smtClean="0"/>
              <a:t> - выработка полноценных движений и определенных положений органов артикуляционного аппарата, необходимых для правильного произношения звуков. </a:t>
            </a:r>
            <a:endParaRPr lang="ru-RU" sz="1400" dirty="0"/>
          </a:p>
        </p:txBody>
      </p:sp>
    </p:spTree>
    <p:extLst>
      <p:ext uri="{BB962C8B-B14F-4D97-AF65-F5344CB8AC3E}">
        <p14:creationId xmlns="" xmlns:p14="http://schemas.microsoft.com/office/powerpoint/2010/main" val="1540221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17</a:t>
            </a:fld>
            <a:endParaRPr lang="ru-RU" dirty="0"/>
          </a:p>
        </p:txBody>
      </p:sp>
      <p:sp>
        <p:nvSpPr>
          <p:cNvPr id="3" name="Прямоугольник 2"/>
          <p:cNvSpPr/>
          <p:nvPr/>
        </p:nvSpPr>
        <p:spPr>
          <a:xfrm>
            <a:off x="188640" y="179512"/>
            <a:ext cx="6408712"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Советы логопеда                                                           Консультации для родителей</a:t>
            </a:r>
            <a:endParaRPr lang="ru-RU" sz="1400" dirty="0"/>
          </a:p>
        </p:txBody>
      </p:sp>
      <p:sp>
        <p:nvSpPr>
          <p:cNvPr id="6" name="Прямоугольник 5"/>
          <p:cNvSpPr/>
          <p:nvPr/>
        </p:nvSpPr>
        <p:spPr>
          <a:xfrm>
            <a:off x="332656" y="683568"/>
            <a:ext cx="6048672" cy="8279190"/>
          </a:xfrm>
          <a:prstGeom prst="rect">
            <a:avLst/>
          </a:prstGeom>
        </p:spPr>
        <p:txBody>
          <a:bodyPr wrap="square">
            <a:spAutoFit/>
          </a:bodyPr>
          <a:lstStyle/>
          <a:p>
            <a:pPr lvl="0" algn="just" fontAlgn="base">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Поначалу артикуляционную гимнастику необходимо выполнять перед зеркалом. Ребенок должен видеть, что язык делает. Мы, взрослые, не задумываемся, где находится в данный момент язык (за верхними зубами или за нижними). У нас артикуляция - автоматизированный навык, а ребенку необходимо через зрительное восприятие обрести этот автоматизм, постоянно упражняясь.</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Не огорчайтесь, если некоторые упражнения не будут получаться с первого раза даже у вас. Попробуйте повторить их вместе с ребенком, признаваясь ему: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1400" i="1" dirty="0" smtClean="0">
                <a:latin typeface="Times New Roman" pitchFamily="18" charset="0"/>
                <a:ea typeface="Times New Roman" pitchFamily="18" charset="0"/>
                <a:cs typeface="Times New Roman" pitchFamily="18" charset="0"/>
              </a:rPr>
              <a:t>Смотри, у меня тоже не получается, давай вместе попробуем</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Чтобы ребёнок научился произносить сложные звуки, его губы и язык должны быть сильными и гибкими, долго удерживать необходимое положение, без труда совершать многократные переходы от одного движения к другому.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Всему этому поможет научиться артикуляционная гимнастика.</a:t>
            </a:r>
          </a:p>
          <a:p>
            <a:pPr lvl="0" algn="just" eaLnBrk="0" fontAlgn="base" hangingPunct="0">
              <a:spcBef>
                <a:spcPct val="0"/>
              </a:spcBef>
              <a:spcAft>
                <a:spcPct val="0"/>
              </a:spcAft>
              <a:tabLst>
                <a:tab pos="457200" algn="l"/>
              </a:tabLst>
            </a:pPr>
            <a:endParaRPr lang="ru-RU" sz="1400" dirty="0" smtClean="0">
              <a:latin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ru-RU" sz="1400" b="1" i="1" dirty="0" smtClean="0">
                <a:solidFill>
                  <a:srgbClr val="E36C0A"/>
                </a:solidFill>
                <a:latin typeface="Times New Roman" pitchFamily="18" charset="0"/>
                <a:ea typeface="Times New Roman" pitchFamily="18" charset="0"/>
                <a:cs typeface="Times New Roman" pitchFamily="18" charset="0"/>
              </a:rPr>
              <a:t>Причины, по которым необходимо заниматься артикуляционной  гимнастикой:</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Благодаря своевременным занятиям артикуляционной гимнастикой и упражнениями по развитию речевого слуха некоторые дети сами могут научиться говорить чисто и правильно, без помощи специалиста.</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Дети со сложными нарушениями звукопроизношения смогут быстрее преодолеть свои речевые дефекты, когда с ними начнёт заниматься логопед: их мышцы будут уже подготовлены.</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Артикуляционная гимнастика очень полезна также детям с правильным, но вялым звукопроизношением, про которых говорят, что у них «каша во рту».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Занятия артикуляционной гимнастикой позволят всем - и детям, и взрослым - научиться говорить правильно, чётко и красиво. Надо помнить, что чёткое произношение звуков является основой при обучении письму на начальном этапе.</a:t>
            </a:r>
          </a:p>
          <a:p>
            <a:pPr algn="ctr"/>
            <a:r>
              <a:rPr lang="ru-RU" sz="1400" b="1" i="1" dirty="0" smtClean="0">
                <a:solidFill>
                  <a:schemeClr val="accent6"/>
                </a:solidFill>
              </a:rPr>
              <a:t>Как правильно заниматься артикуляционной гимнастикой?</a:t>
            </a:r>
            <a:endParaRPr lang="ru-RU" sz="1400" dirty="0" smtClean="0">
              <a:solidFill>
                <a:schemeClr val="accent6"/>
              </a:solidFill>
            </a:endParaRPr>
          </a:p>
          <a:p>
            <a:r>
              <a:rPr lang="ru-RU" sz="1400" dirty="0" smtClean="0"/>
              <a:t>Сначала знакомим ребёнка с основными положениями губ и языка с помощью Весёлых историй о Язычке. На этом этапе он должен повторять упражнения2-3 раза. Затем повторяем упражнения с помощью карточек. Не нужно забывать выполнять задания, направленные на развитие голоса, дыхания и речевого слуха. Это очень важно для правильного звукопроизношения.</a:t>
            </a:r>
          </a:p>
          <a:p>
            <a:pPr lvl="0" algn="just" eaLnBrk="0" fontAlgn="base" hangingPunct="0">
              <a:spcBef>
                <a:spcPct val="0"/>
              </a:spcBef>
              <a:spcAft>
                <a:spcPct val="0"/>
              </a:spcAft>
              <a:buFontTx/>
              <a:buChar char="•"/>
              <a:tabLst>
                <a:tab pos="457200" algn="l"/>
              </a:tabLst>
            </a:pPr>
            <a:endParaRPr lang="ru-RU" sz="1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24531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18</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5" name="Прямоугольник 4"/>
          <p:cNvSpPr/>
          <p:nvPr/>
        </p:nvSpPr>
        <p:spPr>
          <a:xfrm>
            <a:off x="476672" y="755576"/>
            <a:ext cx="5904656" cy="6955750"/>
          </a:xfrm>
          <a:prstGeom prst="rect">
            <a:avLst/>
          </a:prstGeom>
        </p:spPr>
        <p:txBody>
          <a:bodyPr wrap="square">
            <a:spAutoFit/>
          </a:bodyPr>
          <a:lstStyle/>
          <a:p>
            <a:pPr lvl="0" algn="ctr" fontAlgn="base">
              <a:spcBef>
                <a:spcPct val="0"/>
              </a:spcBef>
              <a:spcAft>
                <a:spcPct val="0"/>
              </a:spcAft>
              <a:tabLst>
                <a:tab pos="457200" algn="l"/>
              </a:tabLst>
            </a:pPr>
            <a:r>
              <a:rPr lang="ru-RU" sz="1600" b="1" dirty="0" smtClean="0">
                <a:solidFill>
                  <a:srgbClr val="E36C0A"/>
                </a:solidFill>
                <a:latin typeface="+mj-lt"/>
                <a:ea typeface="Times New Roman" pitchFamily="18" charset="0"/>
                <a:cs typeface="Times New Roman" pitchFamily="18" charset="0"/>
              </a:rPr>
              <a:t>Рекомендации к проведению упражнений:</a:t>
            </a: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Сначала упражнения надо выполнять медленно, перед зеркалом, так как ребёнку необходим зрительный контроль. После того как он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Затем темп упражнений можно увеличить и выполнять их под счёт. Но при этом следить за тем, чтобы упражнения выполнялись точно и плавно, иначе занятия не имеют смысла.</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Занимаясь с детьми 3-4 лет нужно следить за тем, чтобы они усвоили основные движения.</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К детям 4-5 лет требования повышаются: движения должны быть чёткими и плавными, без подёргиваний.</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В 6-7 -летнем возрасте дети выполняют упражнения в быстром темпе и умеют удерживать положения языка некоторое время без изменений.</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1400" dirty="0" smtClean="0">
                <a:latin typeface="Times New Roman" pitchFamily="18" charset="0"/>
                <a:ea typeface="Times New Roman" pitchFamily="18" charset="0"/>
                <a:cs typeface="Times New Roman" pitchFamily="18" charset="0"/>
              </a:rPr>
              <a:t>Если во время занятий язычок у ребёнка дрожит, слишком напряжён, отклоняется в сторону и малыш не может удержать нужное положение даже короткое время, нужно выбрать более лёгкие упражнения на расслабление мышечного тонуса, сделать специальный расслабляющий массаж.</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Если своевременно выявить нарушение и начать работу с ребёнком, используя артикуляционную гимнастику, то можно добиться положительных результатов за более короткий срок. 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a:t>
            </a:r>
          </a:p>
          <a:p>
            <a:pPr lvl="0" algn="just" eaLnBrk="0" fontAlgn="base" hangingPunct="0">
              <a:spcBef>
                <a:spcPct val="0"/>
              </a:spcBef>
              <a:spcAft>
                <a:spcPct val="0"/>
              </a:spcAft>
              <a:tabLst>
                <a:tab pos="457200" algn="l"/>
              </a:tabLst>
            </a:pP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Будьте терпеливы, ласковы и спокойны, и все получится. Занимайтесь с ребенком ежедневно по 5-7 минут. </a:t>
            </a:r>
          </a:p>
          <a:p>
            <a:pPr lvl="0" algn="just" eaLnBrk="0" fontAlgn="base" hangingPunct="0">
              <a:spcBef>
                <a:spcPct val="0"/>
              </a:spcBef>
              <a:spcAft>
                <a:spcPct val="0"/>
              </a:spcAft>
              <a:tabLst>
                <a:tab pos="457200" algn="l"/>
              </a:tabLst>
            </a:pPr>
            <a:endParaRPr lang="ru-RU" sz="1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19</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097" name="Rectangle 1"/>
          <p:cNvSpPr>
            <a:spLocks noChangeArrowheads="1"/>
          </p:cNvSpPr>
          <p:nvPr/>
        </p:nvSpPr>
        <p:spPr bwMode="auto">
          <a:xfrm>
            <a:off x="404664" y="529343"/>
            <a:ext cx="6048672" cy="8194490"/>
          </a:xfrm>
          <a:prstGeom prst="rect">
            <a:avLst/>
          </a:prstGeom>
          <a:noFill/>
          <a:ln w="9525">
            <a:noFill/>
            <a:miter lim="800000"/>
            <a:headEnd/>
            <a:tailEnd/>
          </a:ln>
          <a:effectLst/>
        </p:spPr>
        <p:txBody>
          <a:bodyPr vert="horz" wrap="square" lIns="91440" tIns="95220" rIns="91440" bIns="952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E36C0A"/>
                </a:solidFill>
                <a:effectLst/>
                <a:latin typeface="Times New Roman" pitchFamily="18" charset="0"/>
                <a:ea typeface="Times New Roman" pitchFamily="18" charset="0"/>
                <a:cs typeface="Times New Roman" pitchFamily="18" charset="0"/>
              </a:rPr>
              <a:t>Статические упражнения</a:t>
            </a:r>
            <a:endParaRPr kumimoji="0" lang="ru-RU" sz="24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«Улыбочка».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круговые мышцы губ.</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растянуты (улыбка), видны сомкнутые зубы. Удерживать губы в таком положении следует   10 - 15 секунд.</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a:t>
            </a:r>
            <a:r>
              <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«Трубочка».</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круговые мышцы губ.</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сомкнуты и вытянуты в  виде трубочки вперед.   Удерживать  губы в  таком положении следует 10 - 15   секунд.</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3. </a:t>
            </a:r>
            <a:r>
              <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«Хоботок».</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подвижность губ.</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плотно сомкнуты и с напряжением вытянуты вперед как можно дальше. Удерживать губы в таком положении следует  10 секунд.</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4. </a:t>
            </a:r>
            <a:r>
              <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«Лопаточка».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умение расслаблять мышцы языка и удерживать его в та­ком положении длительное время.</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Расслабленный широкий кончик язы­ка положить на нижнюю губу и удерживать на счет от 1 до 10. Верхняя губа приподнята, не касается поверхности языка.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5. </a:t>
            </a:r>
            <a:r>
              <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«Иголочка».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умение напрягать боковые мышцы языка и длительное время удерживать его в таком положении.</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Узкий кончик языка высунуть изо рта, не касаясь им губ. Удерживать его в таком положении на счет от 1 до 10.</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6. </a:t>
            </a:r>
            <a:r>
              <a:rPr kumimoji="0" lang="ru-RU" sz="1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«Сердитая кошечка».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подвижность мышц спинки языка.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приоткрыт, кончик языка упира­ется в нижние передние зубы, спинка языка приподнята, а боковые края при­жаты к верхним коренным зубам. Удерживать язык в таком положении на счет от 1 до 10.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6858000" cy="9144000"/>
          </a:xfrm>
          <a:prstGeom prst="rect">
            <a:avLst/>
          </a:prstGeom>
        </p:spPr>
      </p:pic>
      <p:sp>
        <p:nvSpPr>
          <p:cNvPr id="5" name="Прямоугольник 4"/>
          <p:cNvSpPr/>
          <p:nvPr/>
        </p:nvSpPr>
        <p:spPr>
          <a:xfrm>
            <a:off x="548680" y="1187625"/>
            <a:ext cx="5760640" cy="60631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Уважаемые родители!</a:t>
            </a:r>
          </a:p>
          <a:p>
            <a:pPr algn="ctr"/>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just"/>
            <a:r>
              <a:rPr lang="ru-RU" sz="20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Для того чтобы ответить на ваши вопросы и помочь Вам в преодолении трудностей с вашими детьми при поступлении в школу, я решила выпускать такие небольшие справочники как « Советы логопеда ». Здесь Вы можете найти  консультации на актуальные темы ,  развивающие игры, которые Вы можете проводить с детьми в домашних условиях , самостоятельно. </a:t>
            </a:r>
          </a:p>
          <a:p>
            <a:pPr algn="just"/>
            <a:endParaRPr lang="ru-RU" sz="20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just"/>
            <a:endParaRPr lang="ru-RU" sz="20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just"/>
            <a:endParaRPr lang="ru-RU" sz="20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just"/>
            <a:endParaRPr lang="ru-RU" sz="20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r>
              <a:rPr lang="ru-RU" sz="20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Желаю Вам Успеха!</a:t>
            </a:r>
            <a:endParaRPr lang="ru-RU" sz="2000" cap="none" spc="50" dirty="0">
              <a:ln w="11430"/>
              <a:latin typeface="Times New Roman" pitchFamily="18" charset="0"/>
              <a:cs typeface="Times New Roman" pitchFamily="18" charset="0"/>
            </a:endParaRPr>
          </a:p>
        </p:txBody>
      </p:sp>
    </p:spTree>
    <p:extLst>
      <p:ext uri="{BB962C8B-B14F-4D97-AF65-F5344CB8AC3E}">
        <p14:creationId xmlns="" xmlns:p14="http://schemas.microsoft.com/office/powerpoint/2010/main" val="140424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20</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3073" name="Rectangle 1"/>
          <p:cNvSpPr>
            <a:spLocks noChangeArrowheads="1"/>
          </p:cNvSpPr>
          <p:nvPr/>
        </p:nvSpPr>
        <p:spPr bwMode="auto">
          <a:xfrm>
            <a:off x="404664" y="702911"/>
            <a:ext cx="6120680" cy="7825159"/>
          </a:xfrm>
          <a:prstGeom prst="rect">
            <a:avLst/>
          </a:prstGeom>
          <a:noFill/>
          <a:ln w="9525">
            <a:noFill/>
            <a:miter lim="800000"/>
            <a:headEnd/>
            <a:tailEnd/>
          </a:ln>
          <a:effectLst/>
        </p:spPr>
        <p:txBody>
          <a:bodyPr vert="horz" wrap="square" lIns="91440" tIns="95220" rIns="91440" bIns="952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7.  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«Желобок».</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Вырабатывать умение управлять целенаправленной воздушной струей по средней линии языка к кон­чику; развивать боковые мышцы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Высунуть широкий язык изо рта, его боковые края загнуть вверх. Плавно дуть на кончик языка. Выполнять 3 - 4 раза по 5 - 7 секунд.</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8. 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«Парус».</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растяжку подъя­зычной связки; умение расслаблять мышцы языка в приподнятом положе­нии.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широко раскрыть, широкий кон­чик языка поставить за передние верх­ние зубы на бугорки, спинку немного прогнуть вперед, боковые края прижать к верхним коренным зубам. Удержи­вать язык в таком положении на счет от  1 до 10. Выполнять 2—3 раза.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9. 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«Чашечка».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Упражнять в умении удержи­вать широкий язык в верхнем положе­нии.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широко раскрыть, широкий кон­чик языка поднять, подтянуть его к верхним зубам (но не касаться их), бо­ковые края языка прикасаются к верх­ним коренным зубам. Удерживать язык в таком положении на счет от 1 до 10. Выполнять 3—4 раза.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10. 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«Заборчик».</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умение удерживать зубы сжатыми; совершенствовать круговые мышцы губ.</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Зубы плотно сжаты, губы в положе­нии улыбки. Выполнять 5 - 6 раз по 10 - 15 секунд.</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ru-RU" sz="14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E36C0A"/>
                </a:solidFill>
                <a:effectLst/>
                <a:latin typeface="Times New Roman" pitchFamily="18" charset="0"/>
                <a:ea typeface="Times New Roman" pitchFamily="18" charset="0"/>
                <a:cs typeface="Times New Roman" pitchFamily="18" charset="0"/>
              </a:rPr>
              <a:t>Динамические упражнения</a:t>
            </a:r>
            <a:endParaRPr kumimoji="0" lang="ru-RU" sz="24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2400" b="1" dirty="0" smtClean="0">
              <a:solidFill>
                <a:srgbClr val="4F81BD"/>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11. 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«Утиный клювик».</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подвижность губ, их быструю переключаемость с одной по­зиции в другую.</a:t>
            </a:r>
            <a:r>
              <a:rPr lang="ru-RU" sz="1400" dirty="0" smtClean="0">
                <a:solidFill>
                  <a:srgbClr val="333333"/>
                </a:solidFill>
                <a:latin typeface="Arial" pitchFamily="34" charset="0"/>
                <a:ea typeface="Times New Roman" pitchFamily="18" charset="0"/>
              </a:rPr>
              <a:t> </a:t>
            </a:r>
          </a:p>
          <a:p>
            <a:pPr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Губы сложены трубочкой. Щеки втя­нуть, губы несколько расслабляются и производят </a:t>
            </a:r>
            <a:r>
              <a:rPr lang="ru-RU" sz="1400" dirty="0" err="1" smtClean="0">
                <a:solidFill>
                  <a:srgbClr val="333333"/>
                </a:solidFill>
                <a:latin typeface="Times New Roman" pitchFamily="18" charset="0"/>
                <a:ea typeface="Times New Roman" pitchFamily="18" charset="0"/>
                <a:cs typeface="Times New Roman" pitchFamily="18" charset="0"/>
              </a:rPr>
              <a:t>смыкательные</a:t>
            </a:r>
            <a:r>
              <a:rPr lang="ru-RU" sz="1400" dirty="0" smtClean="0">
                <a:solidFill>
                  <a:srgbClr val="333333"/>
                </a:solidFill>
                <a:latin typeface="Times New Roman" pitchFamily="18" charset="0"/>
                <a:ea typeface="Times New Roman" pitchFamily="18" charset="0"/>
                <a:cs typeface="Times New Roman" pitchFamily="18" charset="0"/>
              </a:rPr>
              <a:t> и размыкательные движения.</a:t>
            </a:r>
          </a:p>
          <a:p>
            <a:pPr algn="just" eaLnBrk="0" fontAlgn="base" hangingPunct="0">
              <a:spcBef>
                <a:spcPct val="0"/>
              </a:spcBef>
              <a:spcAft>
                <a:spcPct val="0"/>
              </a:spcAft>
            </a:pPr>
            <a:endParaRPr lang="ru-RU" sz="1400" dirty="0" smtClean="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1714500" y="3833336"/>
            <a:ext cx="3429000" cy="369332"/>
          </a:xfrm>
          <a:prstGeom prst="rect">
            <a:avLst/>
          </a:prstGeom>
        </p:spPr>
        <p:txBody>
          <a:bodyPr>
            <a:spAutoFit/>
          </a:bodyPr>
          <a:lstStyle/>
          <a:p>
            <a:pPr lvl="0" fontAlgn="base">
              <a:spcBef>
                <a:spcPct val="0"/>
              </a:spcBef>
              <a:spcAft>
                <a:spcPct val="0"/>
              </a:spcAft>
            </a:pPr>
            <a:r>
              <a:rPr lang="ru-RU" dirty="0" smtClean="0">
                <a:solidFill>
                  <a:srgbClr val="333333"/>
                </a:solidFill>
                <a:latin typeface="Arial" pitchFamily="34" charset="0"/>
                <a:ea typeface="Times New Roman" pitchFamily="18" charset="0"/>
              </a:rPr>
              <a:t>.</a:t>
            </a:r>
            <a:endParaRPr lang="ru-RU" dirty="0" smtClean="0">
              <a:latin typeface="Arial" pitchFamily="34" charset="0"/>
              <a:ea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21</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2049" name="Rectangle 1"/>
          <p:cNvSpPr>
            <a:spLocks noChangeArrowheads="1"/>
          </p:cNvSpPr>
          <p:nvPr/>
        </p:nvSpPr>
        <p:spPr bwMode="auto">
          <a:xfrm>
            <a:off x="404664" y="719459"/>
            <a:ext cx="6048672" cy="76328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12. 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«Шторки».</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подвижность губ, их быструю переключаемость с одной по­зиции в другую.</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приоткрыт, нижняя губа закры­вает нижние зубы, а верхняя приподнимается, открывает верхние зубы. За­тем положение губ меняется: нижняя губа опускается, открывая нижние зу­бы, а верхняя губа опускается, закры­вая верхние зубы. Выполнять 5—6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13. 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«Лошадка».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Учить растягивать подъязыч­ную связку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Присосать кончик языка к небу. По­щелкивание производится с изменени­ем темпа (медленно -  быстрее -  очень быстро). Выполнять 10—15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14.  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«Грибок».</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Учить растягивать подъязыч­ную связку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Широко открыть рот. «Присосать» поверхность языка к небу, при этом сильно оттянуть вниз нижнюю че­люсть. Выполнять 5—6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15. 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«Маляр».</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Разрабатывать подвижность языка в верхнем положении.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Широко открыть рот. Широким кон­чиком языка проводить по небу от верхних зубов до ували (маленького язычка) и обратно. Выполнять в мед­ленном темпе 5—6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16. 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«Дятел».</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Разрабатывать подвижность кончика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Широко открыть рот. Языком с си­лой ударять в бугорки за верхними зу­бами. При этом ребенок произносит звук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д</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подражая дятлу: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д-д-д-д-д</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(15-20 секунд).</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17. 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«Утюжок».</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Разрабатывать подвижность кончика языка.</a:t>
            </a:r>
            <a:endParaRPr kumimoji="0" lang="ru-RU"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Рот чуть приоткрыт. Широким кон­чиком языка надо поглаживать </a:t>
            </a:r>
          </a:p>
          <a:p>
            <a:r>
              <a:rPr lang="ru-RU" sz="1400" dirty="0" smtClean="0"/>
              <a:t>бугорки за верхними зубами: назад - вперед. Выполнять 20—25 раз.</a:t>
            </a:r>
          </a:p>
          <a:p>
            <a:r>
              <a:rPr lang="ru-RU" sz="1400" dirty="0" smtClean="0">
                <a:latin typeface="Times New Roman" pitchFamily="18" charset="0"/>
                <a:cs typeface="Times New Roman" pitchFamily="18" charset="0"/>
              </a:rPr>
              <a:t>18. </a:t>
            </a:r>
            <a:r>
              <a:rPr lang="ru-RU" sz="1400" b="1" dirty="0" smtClean="0">
                <a:latin typeface="Times New Roman" pitchFamily="18" charset="0"/>
                <a:cs typeface="Times New Roman" pitchFamily="18" charset="0"/>
              </a:rPr>
              <a:t>«Прогони комарика».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Цель. Учить вызывать самостоятель­ное дрожание кончика языка под дей­ствием сильной воздушной струи.</a:t>
            </a:r>
          </a:p>
          <a:p>
            <a:r>
              <a:rPr lang="ru-RU" sz="1400" dirty="0" smtClean="0">
                <a:latin typeface="Times New Roman" pitchFamily="18" charset="0"/>
                <a:cs typeface="Times New Roman" pitchFamily="18" charset="0"/>
              </a:rPr>
              <a:t>Верхняя и нижняя губы прикасаются к высунутому кончику языка. Сильная воздушная струя, направленная на кон­чик языка, приводит его в движение — язык дрожит.</a:t>
            </a: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22</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04664" y="611561"/>
            <a:ext cx="6048672" cy="307777"/>
          </a:xfrm>
          <a:prstGeom prst="rect">
            <a:avLst/>
          </a:prstGeom>
        </p:spPr>
        <p:txBody>
          <a:bodyPr wrap="square">
            <a:spAutoFit/>
          </a:bodyPr>
          <a:lstStyle/>
          <a:p>
            <a:pPr lvl="0" algn="ctr"/>
            <a:endParaRPr lang="ru-RU" sz="1400" dirty="0">
              <a:latin typeface="Times New Roman" pitchFamily="18" charset="0"/>
              <a:cs typeface="Times New Roman" pitchFamily="18" charset="0"/>
            </a:endParaRPr>
          </a:p>
        </p:txBody>
      </p:sp>
      <p:sp>
        <p:nvSpPr>
          <p:cNvPr id="1025" name="Rectangle 1"/>
          <p:cNvSpPr>
            <a:spLocks noChangeArrowheads="1"/>
          </p:cNvSpPr>
          <p:nvPr/>
        </p:nvSpPr>
        <p:spPr bwMode="auto">
          <a:xfrm>
            <a:off x="404664" y="539553"/>
            <a:ext cx="6120680" cy="78957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19. 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Покусывание</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кончика языка».</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Активизировать мышцы кончика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в положении улыбки.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Покусы­вание</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кончика языка производится 8-10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20. 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«Качели».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Упражнять в быстрой смене движений кончика языка; отрабаты­вать координацию движений кончика языка (вверх— вниз).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широко открыт. Кончик языка находится за верхними зубами на бу­горках, затем опускается за нижние зу­бы. Выполнять 15—20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21. 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«Катание шарика».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Укреплять боковые мышцы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сомкнуты, язык делает круго­вые движения (как бы вокруг губ) с внутренней стороны рта. Движения выполняются сначала по часовой стрелке (5—6 кругов); затем против часовой стрелки (5—6 кругов). Ско­рость движения языка можно менять.</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22. 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«Часики».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боковые мышцы языка и координацию движений (спра­ва - налево).</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приоткрыт. «Узкий» язык дви­жется от одного уголка рта к другому, стараясь не касаться губ. Упражнение проводится в медленном темпе под счет педагога или сопровождается словами: тик-так, тик-так, тик-так. Время вы­полнения — 20 секунд.</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23. 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«Мясорубка».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Отрабатывать позиции «тон­кий и широкий язык» с механической помощью (зубы).</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растянуты в улыбке, зубы плот­но сжаты. Кончик языка протолкнуть между сжатыми зубами, при этом язык становится широким и тонким. Выдви­нуть его вперед необходимо как можно дальше. Выполнять 3—4 раза.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24. 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«Прятки».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подвижность спин­ки языка и умение удерживать дли­тельное время кончик языка за нижни­ми зубами.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широко открыт, зубы разомкну­ты, кончик языка упирается в нижние зубы. Спинка языка приподнимается и «выглядывает» из-за нижних зубов, затем она опускается, «прячется». Кончик языка при этом остается на прежнем месте. Выполнять 10 раз.</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23</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307777"/>
          </a:xfrm>
          <a:prstGeom prst="rect">
            <a:avLst/>
          </a:prstGeom>
        </p:spPr>
        <p:txBody>
          <a:bodyPr wrap="square">
            <a:spAutoFit/>
          </a:bodyPr>
          <a:lstStyle/>
          <a:p>
            <a:pPr lvl="0" algn="ctr"/>
            <a:endParaRPr lang="ru-RU" sz="1400" dirty="0">
              <a:latin typeface="Times New Roman" pitchFamily="18" charset="0"/>
              <a:cs typeface="Times New Roman" pitchFamily="18" charset="0"/>
            </a:endParaRPr>
          </a:p>
        </p:txBody>
      </p:sp>
      <p:sp>
        <p:nvSpPr>
          <p:cNvPr id="45057" name="Rectangle 1"/>
          <p:cNvSpPr>
            <a:spLocks noChangeArrowheads="1"/>
          </p:cNvSpPr>
          <p:nvPr/>
        </p:nvSpPr>
        <p:spPr bwMode="auto">
          <a:xfrm>
            <a:off x="332656" y="692514"/>
            <a:ext cx="612068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25. 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«Вкусное варенье».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движения широкого кончика языка в верхнем положении.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Широким кончиком языка обнять верхнюю губу и убрать язык в полость рта. Рот при этом не закрывать. Вы­полнять 5—6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26. 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«Змейка».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Развивать боковые мышцы языка.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Рот открыт. Язык высунуть вперед как можно дальше, напрячь и сделать узким. Узкий язык максимально вы­двигать и убирать вглубь рта. Движе­ния производятся в медленном темпе, выполнять 5—6 раз.</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27. 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«Настроение».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Вырабатывать подвижность губ.</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Губы растянуты в улыбке, зубы за­борчиком (хорошее настроение). Затем губы складываются трубочкой, зубы в прежнем положении. Мимика помогает ребенку принять рассерженный вид. Выполнять 5 раз (в конце обязательно улыбнуться).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E36C0A"/>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E36C0A"/>
                </a:solidFill>
                <a:effectLst/>
                <a:latin typeface="Times New Roman" pitchFamily="18" charset="0"/>
                <a:ea typeface="Calibri" pitchFamily="34" charset="0"/>
                <a:cs typeface="Times New Roman" pitchFamily="18" charset="0"/>
              </a:rPr>
              <a:t>Номера артикуляционных упражнений для отработки определённого звука</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Отработка звуков «С» и «3» — упражнения 1,4,7,10,12,23,24,27.</a:t>
            </a:r>
          </a:p>
          <a:p>
            <a:r>
              <a:rPr lang="ru-RU" sz="1400" dirty="0" smtClean="0">
                <a:latin typeface="Times New Roman" pitchFamily="18" charset="0"/>
                <a:cs typeface="Times New Roman" pitchFamily="18" charset="0"/>
              </a:rPr>
              <a:t>Отработка звука «Ц» — упражнения 1,4,6,7,23,24,27.</a:t>
            </a:r>
          </a:p>
          <a:p>
            <a:r>
              <a:rPr lang="ru-RU" sz="1400" dirty="0" smtClean="0">
                <a:latin typeface="Times New Roman" pitchFamily="18" charset="0"/>
                <a:cs typeface="Times New Roman" pitchFamily="18" charset="0"/>
              </a:rPr>
              <a:t>Отработка звуков «Ш» и «Ж» — упражнения 2,3,9,11,13-16,20,21, 23,25-27.</a:t>
            </a:r>
          </a:p>
          <a:p>
            <a:r>
              <a:rPr lang="ru-RU" sz="1400" dirty="0" smtClean="0">
                <a:latin typeface="Times New Roman" pitchFamily="18" charset="0"/>
                <a:cs typeface="Times New Roman" pitchFamily="18" charset="0"/>
              </a:rPr>
              <a:t>Отработка звука «Щ» — упражнения 1-4 ,9,12,13,15-17,20,23,25-27.</a:t>
            </a:r>
          </a:p>
          <a:p>
            <a:r>
              <a:rPr lang="ru-RU" sz="1400" dirty="0" smtClean="0">
                <a:latin typeface="Times New Roman" pitchFamily="18" charset="0"/>
                <a:cs typeface="Times New Roman" pitchFamily="18" charset="0"/>
              </a:rPr>
              <a:t>Отработка звука «Ч» — упражне­ния 2,4,9,15-17,25.</a:t>
            </a:r>
          </a:p>
          <a:p>
            <a:r>
              <a:rPr lang="ru-RU" sz="1400" dirty="0" smtClean="0">
                <a:latin typeface="Times New Roman" pitchFamily="18" charset="0"/>
                <a:cs typeface="Times New Roman" pitchFamily="18" charset="0"/>
              </a:rPr>
              <a:t>Отработка звука «Р» — упражнения 1,2,8,9,13-20,27.</a:t>
            </a:r>
          </a:p>
          <a:p>
            <a:r>
              <a:rPr lang="ru-RU" sz="1400" dirty="0" smtClean="0">
                <a:latin typeface="Times New Roman" pitchFamily="18" charset="0"/>
                <a:cs typeface="Times New Roman" pitchFamily="18" charset="0"/>
              </a:rPr>
              <a:t>Отработка звука «Л» — упражнения 1,2,5,8,13,19-22,26,27.</a:t>
            </a:r>
          </a:p>
          <a:p>
            <a:r>
              <a:rPr lang="ru-RU" sz="1400" dirty="0" smtClean="0">
                <a:latin typeface="Times New Roman" pitchFamily="18" charset="0"/>
                <a:cs typeface="Times New Roman" pitchFamily="18" charset="0"/>
              </a:rPr>
              <a:t>Отработка звуков «К» и «Г» — уп­ражнения 1,6,24,27.</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24</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5" name="Прямоугольник 4"/>
          <p:cNvSpPr/>
          <p:nvPr/>
        </p:nvSpPr>
        <p:spPr>
          <a:xfrm>
            <a:off x="260648" y="611560"/>
            <a:ext cx="6264696" cy="2215991"/>
          </a:xfrm>
          <a:prstGeom prst="rect">
            <a:avLst/>
          </a:prstGeom>
        </p:spPr>
        <p:txBody>
          <a:bodyPr wrap="square">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Зачем логопед задаёт домашние задания ?</a:t>
            </a:r>
          </a:p>
          <a:p>
            <a:pPr algn="ct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dirty="0" smtClean="0">
                <a:latin typeface="Times New Roman" pitchFamily="18" charset="0"/>
                <a:cs typeface="Times New Roman" pitchFamily="18" charset="0"/>
              </a:rPr>
              <a:t>Написали мне в тетради</a:t>
            </a:r>
          </a:p>
          <a:p>
            <a:r>
              <a:rPr lang="ru-RU" sz="1400" dirty="0" smtClean="0">
                <a:latin typeface="Times New Roman" pitchFamily="18" charset="0"/>
                <a:cs typeface="Times New Roman" pitchFamily="18" charset="0"/>
              </a:rPr>
              <a:t>Трудное заданье.</a:t>
            </a:r>
          </a:p>
          <a:p>
            <a:r>
              <a:rPr lang="ru-RU" sz="1400" dirty="0" smtClean="0">
                <a:latin typeface="Times New Roman" pitchFamily="18" charset="0"/>
                <a:cs typeface="Times New Roman" pitchFamily="18" charset="0"/>
              </a:rPr>
              <a:t>Папа с мамою сказали:</a:t>
            </a:r>
          </a:p>
          <a:p>
            <a:r>
              <a:rPr lang="ru-RU" sz="1400" dirty="0" smtClean="0">
                <a:latin typeface="Times New Roman" pitchFamily="18" charset="0"/>
                <a:cs typeface="Times New Roman" pitchFamily="18" charset="0"/>
              </a:rPr>
              <a:t> - Что за наказанье!</a:t>
            </a:r>
          </a:p>
          <a:p>
            <a:r>
              <a:rPr lang="ru-RU" sz="1400" dirty="0" smtClean="0">
                <a:latin typeface="Times New Roman" pitchFamily="18" charset="0"/>
                <a:cs typeface="Times New Roman" pitchFamily="18" charset="0"/>
              </a:rPr>
              <a:t>(частушка о выполнении </a:t>
            </a:r>
          </a:p>
          <a:p>
            <a:r>
              <a:rPr lang="ru-RU" sz="1400" dirty="0" smtClean="0">
                <a:latin typeface="Times New Roman" pitchFamily="18" charset="0"/>
                <a:cs typeface="Times New Roman" pitchFamily="18" charset="0"/>
              </a:rPr>
              <a:t>логопедических заданий дома)</a:t>
            </a:r>
          </a:p>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doman-method_big.jpg"/>
          <p:cNvPicPr>
            <a:picLocks noChangeAspect="1"/>
          </p:cNvPicPr>
          <p:nvPr/>
        </p:nvPicPr>
        <p:blipFill>
          <a:blip r:embed="rId2" cstate="print"/>
          <a:stretch>
            <a:fillRect/>
          </a:stretch>
        </p:blipFill>
        <p:spPr>
          <a:xfrm>
            <a:off x="3140968" y="1043608"/>
            <a:ext cx="2952328" cy="2016224"/>
          </a:xfrm>
          <a:prstGeom prst="rect">
            <a:avLst/>
          </a:prstGeom>
        </p:spPr>
      </p:pic>
      <p:sp>
        <p:nvSpPr>
          <p:cNvPr id="5121" name="Rectangle 1"/>
          <p:cNvSpPr>
            <a:spLocks noChangeArrowheads="1"/>
          </p:cNvSpPr>
          <p:nvPr/>
        </p:nvSpPr>
        <p:spPr bwMode="auto">
          <a:xfrm>
            <a:off x="476672" y="3167769"/>
            <a:ext cx="597666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Выполнение еженедельного домашнего задания  способствует наилучшему закреплению изученного на логопедических занятиях материала и даёт возможность свободно использовать полученные  знания, умения и навыки во всех сферах жизнедеятельности ребёнка.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Домашнее задание ребёнок выполняет в индивидуальной рабочей  тетради под обязательным присмотром взрослого. Желательно, чтобы с ребёнком занимался постоянно один из родителей – это помогает ребёнку и взрослому настроиться, и придерживаться знакомых единых требований. Выполнение дома определённых видов работы по заданию логопеда дисциплинирует вашего малыша  и подготавливает  к ответственному выполнению будущих школьных домашних заданий.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E36C0A"/>
                </a:solidFill>
                <a:effectLst/>
                <a:latin typeface="Times New Roman" pitchFamily="18" charset="0"/>
                <a:ea typeface="Calibri" pitchFamily="34" charset="0"/>
                <a:cs typeface="Times New Roman" pitchFamily="18" charset="0"/>
              </a:rPr>
              <a:t>     Так что же логопед задаёт для выполнения на  дом?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Задания строятся на материале лексической темы, изучаемой всю предшествующую неделю на фронтальных, подгрупповых и индивидуальных занятиях, проводимых логопедом.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Задания включают в себя основные разделы: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артикуляционная гимнастика, включающая упражнения, подготавливающие артикуляционный уклад для постановки отсутствующих звуков.</a:t>
            </a:r>
          </a:p>
          <a:p>
            <a:pPr algn="just" eaLnBrk="0" fontAlgn="base" hangingPunct="0">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дальнейшей работе добавляются упражнения на автоматизацию (правильное произношение поставленных звуков в слогах, словах, фразовой  и самостоятельной речи ребёнка). Эти упражнения должны выполняться дома ежедневно  от 3 до 5 раз в день. Упражнения выполняются перед </a:t>
            </a:r>
            <a:r>
              <a:rPr lang="ru-RU" sz="1400" dirty="0" smtClean="0">
                <a:latin typeface="Times New Roman" pitchFamily="18" charset="0"/>
                <a:cs typeface="Times New Roman" pitchFamily="18" charset="0"/>
              </a:rPr>
              <a:t>зеркалом (чтобы ребёнок мог себя контролировать). Необходимо добиваться чёткого, точного, плавного выполнения движений</a:t>
            </a:r>
            <a:r>
              <a:rPr lang="ru-RU" sz="1400" dirty="0" smtClean="0"/>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25</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097" name="Rectangle 1"/>
          <p:cNvSpPr>
            <a:spLocks noChangeArrowheads="1"/>
          </p:cNvSpPr>
          <p:nvPr/>
        </p:nvSpPr>
        <p:spPr bwMode="auto">
          <a:xfrm>
            <a:off x="332656" y="697872"/>
            <a:ext cx="6264696" cy="7817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задание на развитие фонематического восприятия и воспитание основ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звуко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слогового анализа и синтеза.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серия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лексико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грамматических заданий направлена на обогащение пассивного словаря, а главное на стимулирование и использование в активной речи ребёнка полученных знаний, путём упражнений на словообразование, изменение по родам, числам и падежам, на согласование прилагательных и числительных с существительными; словоизменение при помощи приставок, суффиксов, объединение основ; подбор родственных, обобщающих и уточняющих слов.</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задания по развитию связной  речи: это построение простых и сложных распространённых предложений с предлогами и без (по схеме);это рассказы-описания по плану 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схеме;по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серии сюжетных картинок и по одной сюжетной картине, с опорой на предметные картинки и по представлению, используя опорные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слова;пересказы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самостоятельные творческие рассказы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детей;заучивание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подобранных для ребёнка стихов.</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задания на развитие мелкой моторики  и подготовки руки к письму: обведение по контуру,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дорисовывание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элементов, штриховка в различных направлениях разными способами по образцу;</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работа с трафаретами и шаблонами;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вырезывание и вклеивание картинок;</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рисунки, аппликации, графические диктанты;</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печатание букв, слогов, слов и предложений и небольших связных текстов.</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задания на закрепления навыков грамоты и чтения: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прочитывание слоговых таблиц, с последующим усложнением и увеличением объёма текстов; ребусы, кроссворды и занимательные задания с изученными буквами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algn="ctr" eaLnBrk="0" fontAlgn="base" hangingPunct="0">
              <a:spcBef>
                <a:spcPct val="0"/>
              </a:spcBef>
              <a:spcAft>
                <a:spcPct val="0"/>
              </a:spcAft>
            </a:pPr>
            <a:r>
              <a:rPr lang="ru-RU" b="1" i="1" dirty="0" smtClean="0">
                <a:solidFill>
                  <a:schemeClr val="accent6"/>
                </a:solidFill>
              </a:rPr>
              <a:t>Что необходимо знать и помнить родителям при контроле за выполнением задания ребёнком дома:</a:t>
            </a:r>
            <a:endParaRPr lang="ru-RU" dirty="0" smtClean="0">
              <a:solidFill>
                <a:schemeClr val="accent6"/>
              </a:solidFill>
            </a:endParaRPr>
          </a:p>
          <a:p>
            <a:r>
              <a:rPr lang="ru-RU" sz="1400" dirty="0" smtClean="0">
                <a:latin typeface="Times New Roman" pitchFamily="18" charset="0"/>
                <a:cs typeface="Times New Roman" pitchFamily="18" charset="0"/>
              </a:rPr>
              <a:t>- Домашнее задание в индивидуальной тетради записывает логопед. Выдаётся тетрадь воспитателями логопедической группы в четверг или пятницу в вечерние часы.</a:t>
            </a:r>
          </a:p>
          <a:p>
            <a:r>
              <a:rPr lang="ru-RU" sz="1400" dirty="0" smtClean="0">
                <a:latin typeface="Times New Roman" pitchFamily="18" charset="0"/>
                <a:cs typeface="Times New Roman" pitchFamily="18" charset="0"/>
              </a:rPr>
              <a:t>- Домашние задания выполняются не в один приём. А разбиваются на части (по10-15 минут работы).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26</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3073" name="Rectangle 1"/>
          <p:cNvSpPr>
            <a:spLocks noChangeArrowheads="1"/>
          </p:cNvSpPr>
          <p:nvPr/>
        </p:nvSpPr>
        <p:spPr bwMode="auto">
          <a:xfrm>
            <a:off x="404664" y="593226"/>
            <a:ext cx="6048672"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рекомендуем выполнять задания в воскресенье вечером перед сном. Большую пользу принесёт выполнение задания небольшими порциями (по 2-3 упражнения): в пятницу в вечерние часы, суббота и воскресенье в дневное время. Артикуляционная гимнастика и автоматизация звуков выполняется ежедневно до 3-х раз в день. Остальные задания выполняются однократно</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задания прочитываются взрослыми для ребёнка вслух. Эти задания ребёнок выполняет устно, а взрослый вписывает в индивидуальную логопедическую тетрадь ответ ребёнка, не корректируя его: сохраняя все произнесённые окончания и формы слов.</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графические задания ребёнок выполняет самостоятельно (рисует, выполняет штриховку и пр.) но под обязательным присмотром взрослого. Тогда рабочая тетрадь будет выглядеть аккуратно, красиво и  красочно на протяжении учебного года. А хорошо оформленная тетрадь один из моментов педагогического и коррекционного воздействия.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Папку с индивидуальной  рабочей  тетрадью с выполненным домашним заданием, а так же прилагающиеся альбомы и карточки в аккуратном состоянии ребёнок приносит в детский сад в понедельник.</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Контроль за выполнением домашнего задания позволяет поддерживать тесную взаимосвязь между логопедом, воспитателями группы и родителями, общей целью которых является  успешная коррекция речи ребёнка и всесторонняя подготовка его к обучению в  школе; выработка психологической и  эмоциональной  готовности к усвоению новых знаний и умений; воспитание грамотной, образованной, гармонично развитой личности.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протяжении всего учебного года еженедельно по четвергам (с 12. 30 до 16.30)проводятся консультации для родителей детей, посещающих логопедическую группу. Во время консультации учитель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логопед  покажет индивидуальные коррекционные приёмы работы с ребёнком, отметит его успехи. Подчеркнёт особенности прохождения коррекционного процесса, обратит внимание на вызывающие затруднения задания и упражнения, подскажет на что необходимо обратить внимание при выполнении домашнего задания.</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27</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2049" name="Rectangle 1"/>
          <p:cNvSpPr>
            <a:spLocks noChangeArrowheads="1"/>
          </p:cNvSpPr>
          <p:nvPr/>
        </p:nvSpPr>
        <p:spPr bwMode="auto">
          <a:xfrm>
            <a:off x="620688" y="-258958"/>
            <a:ext cx="5616624"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ПАМЯТКА</a:t>
            </a: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u="sng" dirty="0" smtClean="0">
              <a:solidFill>
                <a:srgbClr val="FF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П</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равила занятий с ребёнком дома:</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1-заниматься с ребёнком дома ежедневно.</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2-занятия проводить в спокойной доброжелательной обстановке</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3-время проведения занятий 10-15 минут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4-хвалите ребёнка за каждое, даже небольшое достижение</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5-артикуляционные упражнения выполнять перед зеркалом, чтобы</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ребёнок мог себя контролировать.</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6-все задания(кроме графических) выполняются устно, а взрослый</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вписывает ответ ребёнка.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7-графические задания ребёнок выполняет самостоятельно под</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обязательным наблюдением взрослого.</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тетрадь с выполненным домашним заданием в понедельник ребёнок</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сдаёт воспитателю группы, а в пятницу получает новое задание.</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6"/>
                </a:solidFill>
                <a:effectLst/>
                <a:latin typeface="+mj-lt"/>
                <a:ea typeface="Calibri" pitchFamily="34" charset="0"/>
                <a:cs typeface="Times New Roman" pitchFamily="18" charset="0"/>
              </a:rPr>
              <a:t>     Уважаемые родители!</a:t>
            </a:r>
            <a:endParaRPr kumimoji="0" lang="ru-RU" sz="2000" b="0" i="0" u="none" strike="noStrike" cap="none" normalizeH="0" baseline="0" dirty="0" smtClean="0">
              <a:ln>
                <a:noFill/>
              </a:ln>
              <a:solidFill>
                <a:schemeClr val="accent6"/>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6"/>
                </a:solidFill>
                <a:effectLst/>
                <a:latin typeface="+mj-lt"/>
                <a:ea typeface="Calibri" pitchFamily="34" charset="0"/>
                <a:cs typeface="Times New Roman" pitchFamily="18" charset="0"/>
              </a:rPr>
              <a:t>Желаю </a:t>
            </a:r>
            <a:r>
              <a:rPr lang="ru-RU" sz="2000" dirty="0" smtClean="0">
                <a:solidFill>
                  <a:schemeClr val="accent6"/>
                </a:solidFill>
                <a:latin typeface="+mj-lt"/>
                <a:ea typeface="Calibri" pitchFamily="34" charset="0"/>
                <a:cs typeface="Times New Roman" pitchFamily="18" charset="0"/>
              </a:rPr>
              <a:t>В</a:t>
            </a:r>
            <a:r>
              <a:rPr kumimoji="0" lang="ru-RU" sz="2000" b="0" i="0" u="none" strike="noStrike" cap="none" normalizeH="0" baseline="0" dirty="0" smtClean="0">
                <a:ln>
                  <a:noFill/>
                </a:ln>
                <a:solidFill>
                  <a:schemeClr val="accent6"/>
                </a:solidFill>
                <a:effectLst/>
                <a:latin typeface="+mj-lt"/>
                <a:ea typeface="Calibri" pitchFamily="34" charset="0"/>
                <a:cs typeface="Times New Roman" pitchFamily="18" charset="0"/>
              </a:rPr>
              <a:t>ам в работе с детьми терпения, искренней заинтересованности и успехов.</a:t>
            </a:r>
            <a:endParaRPr kumimoji="0" lang="ru-RU" sz="2000" b="0" i="0" u="none" strike="noStrike" cap="none" normalizeH="0" baseline="0" dirty="0" smtClean="0">
              <a:ln>
                <a:noFill/>
              </a:ln>
              <a:solidFill>
                <a:schemeClr val="accent6"/>
              </a:solidFill>
              <a:effectLst/>
              <a:latin typeface="+mj-lt"/>
            </a:endParaRPr>
          </a:p>
        </p:txBody>
      </p:sp>
      <p:pic>
        <p:nvPicPr>
          <p:cNvPr id="5" name="Рисунок 4" descr="i (1).jpg"/>
          <p:cNvPicPr>
            <a:picLocks noChangeAspect="1"/>
          </p:cNvPicPr>
          <p:nvPr/>
        </p:nvPicPr>
        <p:blipFill>
          <a:blip r:embed="rId2" cstate="print"/>
          <a:stretch>
            <a:fillRect/>
          </a:stretch>
        </p:blipFill>
        <p:spPr>
          <a:xfrm>
            <a:off x="2060848" y="1043608"/>
            <a:ext cx="2733675" cy="2088232"/>
          </a:xfrm>
          <a:prstGeom prst="rect">
            <a:avLst/>
          </a:prstGeom>
        </p:spPr>
      </p:pic>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28</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dirty="0" smtClean="0">
                <a:solidFill>
                  <a:schemeClr val="accent6"/>
                </a:solidFill>
              </a:rPr>
              <a:t>______________________________________________________________________</a:t>
            </a:r>
            <a:endParaRPr lang="ru-RU" sz="1400" dirty="0">
              <a:solidFill>
                <a:schemeClr val="accent6"/>
              </a:solidFill>
            </a:endParaRPr>
          </a:p>
        </p:txBody>
      </p:sp>
      <p:sp>
        <p:nvSpPr>
          <p:cNvPr id="4" name="Прямоугольник 3"/>
          <p:cNvSpPr/>
          <p:nvPr/>
        </p:nvSpPr>
        <p:spPr>
          <a:xfrm>
            <a:off x="404664" y="611561"/>
            <a:ext cx="6048672" cy="307777"/>
          </a:xfrm>
          <a:prstGeom prst="rect">
            <a:avLst/>
          </a:prstGeom>
        </p:spPr>
        <p:txBody>
          <a:bodyPr wrap="square">
            <a:spAutoFit/>
          </a:bodyPr>
          <a:lstStyle/>
          <a:p>
            <a:pPr lvl="0" algn="ctr"/>
            <a:endParaRPr lang="ru-RU" sz="1400" dirty="0">
              <a:latin typeface="Times New Roman" pitchFamily="18" charset="0"/>
              <a:cs typeface="Times New Roman" pitchFamily="18" charset="0"/>
            </a:endParaRPr>
          </a:p>
        </p:txBody>
      </p:sp>
      <p:sp>
        <p:nvSpPr>
          <p:cNvPr id="6" name="Прямоугольник 5"/>
          <p:cNvSpPr/>
          <p:nvPr/>
        </p:nvSpPr>
        <p:spPr>
          <a:xfrm>
            <a:off x="2420888" y="1835696"/>
            <a:ext cx="4104456" cy="2062103"/>
          </a:xfrm>
          <a:prstGeom prst="rect">
            <a:avLst/>
          </a:prstGeom>
        </p:spPr>
        <p:txBody>
          <a:bodyPr wrap="square">
            <a:spAutoFit/>
          </a:bodyPr>
          <a:lstStyle/>
          <a:p>
            <a:pPr algn="ctr"/>
            <a:r>
              <a:rPr lang="ru-RU" sz="3200" dirty="0" smtClean="0"/>
              <a:t>Журнал для родителей </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«Советы  логопеда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Выпуск 1</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endParaRPr lang="ru-RU" sz="1400" dirty="0" smtClean="0"/>
          </a:p>
          <a:p>
            <a:endParaRPr lang="ru-RU" dirty="0"/>
          </a:p>
        </p:txBody>
      </p:sp>
      <p:pic>
        <p:nvPicPr>
          <p:cNvPr id="7" name="Рисунок 6" descr="7c2cf7fb5e5b.png"/>
          <p:cNvPicPr>
            <a:picLocks noChangeAspect="1"/>
          </p:cNvPicPr>
          <p:nvPr/>
        </p:nvPicPr>
        <p:blipFill>
          <a:blip r:embed="rId2" cstate="print"/>
          <a:stretch>
            <a:fillRect/>
          </a:stretch>
        </p:blipFill>
        <p:spPr>
          <a:xfrm>
            <a:off x="365754" y="1446269"/>
            <a:ext cx="1793013" cy="1829587"/>
          </a:xfrm>
          <a:prstGeom prst="rect">
            <a:avLst/>
          </a:prstGeom>
        </p:spPr>
      </p:pic>
      <p:sp>
        <p:nvSpPr>
          <p:cNvPr id="8" name="Прямоугольник 7"/>
          <p:cNvSpPr/>
          <p:nvPr/>
        </p:nvSpPr>
        <p:spPr>
          <a:xfrm>
            <a:off x="404664" y="3779912"/>
            <a:ext cx="6120680" cy="4924425"/>
          </a:xfrm>
          <a:prstGeom prst="rect">
            <a:avLst/>
          </a:prstGeom>
        </p:spPr>
        <p:txBody>
          <a:bodyPr wrap="square">
            <a:spAutoFit/>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Автор   журнала  :</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Синичкина Наталья Григорьевна</a:t>
            </a:r>
          </a:p>
          <a:p>
            <a:pPr algn="ct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endParaRPr lang="ru-RU" sz="1400" dirty="0" smtClean="0"/>
          </a:p>
          <a:p>
            <a:pPr algn="ctr"/>
            <a:endParaRPr lang="ru-RU" sz="1400" dirty="0" smtClean="0"/>
          </a:p>
          <a:p>
            <a:pPr algn="ctr"/>
            <a:r>
              <a:rPr lang="ru-RU" sz="1400" dirty="0" smtClean="0"/>
              <a:t>Журнал подписан в печать 20.08.2013 года</a:t>
            </a:r>
          </a:p>
          <a:p>
            <a:pPr algn="ctr"/>
            <a:r>
              <a:rPr lang="ru-RU" sz="1400" dirty="0" smtClean="0"/>
              <a:t>Выход в свет 25.08.2013 года</a:t>
            </a:r>
          </a:p>
          <a:p>
            <a:pPr algn="ctr"/>
            <a:r>
              <a:rPr lang="ru-RU" sz="1400" dirty="0" smtClean="0"/>
              <a:t>Отпечатано в типографии « НОВЫЙ ВЕТЕР»</a:t>
            </a:r>
          </a:p>
          <a:p>
            <a:pPr algn="ctr"/>
            <a:r>
              <a:rPr lang="ru-RU" sz="1400" dirty="0" smtClean="0"/>
              <a:t>410012, Саратов, ул. Астраханская 79,</a:t>
            </a:r>
          </a:p>
          <a:p>
            <a:pPr algn="ctr"/>
            <a:r>
              <a:rPr lang="ru-RU" sz="1400" dirty="0" smtClean="0"/>
              <a:t>Телефон: +7 (8452) 51-91-62</a:t>
            </a:r>
          </a:p>
          <a:p>
            <a:pPr algn="ctr"/>
            <a:r>
              <a:rPr lang="ru-RU" sz="1400" dirty="0" smtClean="0"/>
              <a:t>                 +7 (8452) 51-33-85</a:t>
            </a:r>
          </a:p>
          <a:p>
            <a:pPr algn="ctr"/>
            <a:r>
              <a:rPr lang="ru-RU" sz="1400" dirty="0" smtClean="0"/>
              <a:t>Ежеквартальный журнал</a:t>
            </a:r>
          </a:p>
          <a:p>
            <a:pPr algn="ctr"/>
            <a:r>
              <a:rPr lang="ru-RU" sz="1400" dirty="0" smtClean="0"/>
              <a:t>Тираж 50 экземпляров</a:t>
            </a:r>
          </a:p>
          <a:p>
            <a:pPr algn="ctr"/>
            <a:endParaRPr lang="ru-RU"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 name="Прямоугольник 10"/>
          <p:cNvSpPr/>
          <p:nvPr/>
        </p:nvSpPr>
        <p:spPr>
          <a:xfrm>
            <a:off x="260648" y="8172400"/>
            <a:ext cx="6408712" cy="369332"/>
          </a:xfrm>
          <a:prstGeom prst="rect">
            <a:avLst/>
          </a:prstGeom>
        </p:spPr>
        <p:txBody>
          <a:bodyPr wrap="square">
            <a:spAutoFit/>
          </a:bodyPr>
          <a:lstStyle/>
          <a:p>
            <a:r>
              <a:rPr lang="ru-RU" dirty="0" smtClean="0">
                <a:solidFill>
                  <a:schemeClr val="accent6"/>
                </a:solidFill>
              </a:rPr>
              <a:t>______________________________________________________</a:t>
            </a:r>
            <a:endParaRPr lang="ru-RU" dirty="0">
              <a:solidFill>
                <a:schemeClr val="accent6"/>
              </a:solidFill>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3</a:t>
            </a:fld>
            <a:endParaRPr lang="ru-RU" dirty="0"/>
          </a:p>
        </p:txBody>
      </p:sp>
      <p:sp>
        <p:nvSpPr>
          <p:cNvPr id="12289" name="Rectangle 1"/>
          <p:cNvSpPr>
            <a:spLocks noChangeArrowheads="1"/>
          </p:cNvSpPr>
          <p:nvPr/>
        </p:nvSpPr>
        <p:spPr bwMode="auto">
          <a:xfrm>
            <a:off x="0" y="179512"/>
            <a:ext cx="674748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sng" strike="noStrike" cap="none" normalizeH="0" baseline="0" dirty="0" smtClean="0">
                <a:ln>
                  <a:noFill/>
                </a:ln>
                <a:solidFill>
                  <a:srgbClr val="E36C0A"/>
                </a:solidFill>
                <a:effectLst/>
                <a:latin typeface="Times New Roman" pitchFamily="18" charset="0"/>
                <a:ea typeface="Calibri" pitchFamily="34" charset="0"/>
                <a:cs typeface="Times New Roman" pitchFamily="18" charset="0"/>
              </a:rPr>
              <a:t> </a:t>
            </a:r>
            <a:r>
              <a:rPr kumimoji="0" lang="ru-RU" sz="1400" b="0" i="0" u="sng" strike="noStrike" cap="none" normalizeH="0" dirty="0" smtClean="0">
                <a:ln>
                  <a:noFill/>
                </a:ln>
                <a:solidFill>
                  <a:srgbClr val="E36C0A"/>
                </a:solidFill>
                <a:effectLst/>
                <a:latin typeface="Times New Roman" pitchFamily="18" charset="0"/>
                <a:ea typeface="Calibri" pitchFamily="34" charset="0"/>
                <a:cs typeface="Times New Roman" pitchFamily="18" charset="0"/>
              </a:rPr>
              <a:t>  </a:t>
            </a:r>
            <a:r>
              <a:rPr kumimoji="0" lang="ru-RU" sz="1400" b="0" i="0" u="sng" strike="noStrike" cap="none" normalizeH="0" baseline="0" dirty="0" smtClean="0">
                <a:ln>
                  <a:noFill/>
                </a:ln>
                <a:solidFill>
                  <a:srgbClr val="E36C0A"/>
                </a:solidFill>
                <a:effectLst/>
                <a:latin typeface="Times New Roman" pitchFamily="18" charset="0"/>
                <a:ea typeface="Calibri" pitchFamily="34" charset="0"/>
                <a:cs typeface="Times New Roman" pitchFamily="18" charset="0"/>
              </a:rPr>
              <a:t>    Советы логопеда                                                                                           Выпуск 1   </a:t>
            </a:r>
            <a:endParaRPr kumimoji="0" lang="ru-RU" sz="1800"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260648" y="539553"/>
            <a:ext cx="6264696" cy="4001095"/>
          </a:xfrm>
          <a:prstGeom prst="rect">
            <a:avLst/>
          </a:prstGeom>
        </p:spPr>
        <p:txBody>
          <a:bodyPr wrap="square">
            <a:spAutoFit/>
          </a:bodyPr>
          <a:lstStyle/>
          <a:p>
            <a:pPr algn="ctr"/>
            <a:endParaRPr lang="ru-RU" sz="2000" dirty="0" smtClean="0">
              <a:solidFill>
                <a:schemeClr val="accent6"/>
              </a:solidFill>
              <a:latin typeface="Times New Roman" pitchFamily="18" charset="0"/>
              <a:cs typeface="Times New Roman" pitchFamily="18" charset="0"/>
            </a:endParaRPr>
          </a:p>
          <a:p>
            <a:pPr algn="ctr"/>
            <a:endParaRPr lang="ru-RU" sz="2000" dirty="0" smtClean="0">
              <a:solidFill>
                <a:schemeClr val="accent6"/>
              </a:solidFill>
              <a:latin typeface="Times New Roman" pitchFamily="18" charset="0"/>
              <a:cs typeface="Times New Roman" pitchFamily="18" charset="0"/>
            </a:endParaRPr>
          </a:p>
          <a:p>
            <a:pPr algn="ctr"/>
            <a:endParaRPr lang="ru-RU" sz="2000" dirty="0" smtClean="0">
              <a:solidFill>
                <a:schemeClr val="accent6"/>
              </a:solidFill>
              <a:latin typeface="Times New Roman" pitchFamily="18" charset="0"/>
              <a:cs typeface="Times New Roman" pitchFamily="18" charset="0"/>
            </a:endParaRPr>
          </a:p>
          <a:p>
            <a:pPr algn="ctr"/>
            <a:r>
              <a:rPr lang="ru-RU" sz="2000" dirty="0" smtClean="0">
                <a:solidFill>
                  <a:schemeClr val="accent6"/>
                </a:solidFill>
                <a:latin typeface="Times New Roman" pitchFamily="18" charset="0"/>
                <a:cs typeface="Times New Roman" pitchFamily="18" charset="0"/>
              </a:rPr>
              <a:t>Содержание</a:t>
            </a:r>
          </a:p>
          <a:p>
            <a:endParaRPr lang="ru-RU" sz="2000" dirty="0" smtClean="0"/>
          </a:p>
          <a:p>
            <a:r>
              <a:rPr lang="ru-RU" sz="1400" dirty="0" smtClean="0">
                <a:solidFill>
                  <a:schemeClr val="accent6"/>
                </a:solidFill>
                <a:latin typeface="Times New Roman" pitchFamily="18" charset="0"/>
                <a:cs typeface="Times New Roman" pitchFamily="18" charset="0"/>
              </a:rPr>
              <a:t>Адаптация ребёнка к школе………………………………………………………. 4</a:t>
            </a:r>
          </a:p>
          <a:p>
            <a:endParaRPr lang="ru-RU" sz="1400" dirty="0" smtClean="0">
              <a:solidFill>
                <a:schemeClr val="accent6"/>
              </a:solidFill>
              <a:latin typeface="Times New Roman" pitchFamily="18" charset="0"/>
              <a:cs typeface="Times New Roman" pitchFamily="18" charset="0"/>
            </a:endParaRPr>
          </a:p>
          <a:p>
            <a:r>
              <a:rPr lang="ru-RU" sz="1400" dirty="0" smtClean="0">
                <a:solidFill>
                  <a:schemeClr val="accent6"/>
                </a:solidFill>
                <a:latin typeface="Times New Roman" pitchFamily="18" charset="0"/>
                <a:cs typeface="Times New Roman" pitchFamily="18" charset="0"/>
              </a:rPr>
              <a:t>Рекомендации родителям по профилактике нарушений речи ………………….13</a:t>
            </a:r>
          </a:p>
          <a:p>
            <a:endParaRPr lang="ru-RU" sz="1400" dirty="0" smtClean="0">
              <a:solidFill>
                <a:schemeClr val="accent6"/>
              </a:solidFill>
              <a:latin typeface="Times New Roman" pitchFamily="18" charset="0"/>
              <a:cs typeface="Times New Roman" pitchFamily="18" charset="0"/>
            </a:endParaRPr>
          </a:p>
          <a:p>
            <a:r>
              <a:rPr lang="ru-RU" sz="1400" dirty="0" smtClean="0">
                <a:solidFill>
                  <a:schemeClr val="accent6"/>
                </a:solidFill>
                <a:latin typeface="Times New Roman" pitchFamily="18" charset="0"/>
                <a:cs typeface="Times New Roman" pitchFamily="18" charset="0"/>
              </a:rPr>
              <a:t>Артикуляционная гимнастика…………………………………………………….16</a:t>
            </a:r>
          </a:p>
          <a:p>
            <a:endParaRPr lang="ru-RU" sz="1400" dirty="0" smtClean="0">
              <a:solidFill>
                <a:schemeClr val="accent6"/>
              </a:solidFill>
              <a:latin typeface="Times New Roman" pitchFamily="18" charset="0"/>
              <a:cs typeface="Times New Roman" pitchFamily="18" charset="0"/>
            </a:endParaRPr>
          </a:p>
          <a:p>
            <a:r>
              <a:rPr lang="ru-RU" sz="1400" dirty="0" smtClean="0">
                <a:solidFill>
                  <a:schemeClr val="accent6"/>
                </a:solidFill>
                <a:latin typeface="Times New Roman" pitchFamily="18" charset="0"/>
                <a:cs typeface="Times New Roman" pitchFamily="18" charset="0"/>
              </a:rPr>
              <a:t>Артикуляционные упражнения…………………………………………………...19</a:t>
            </a:r>
          </a:p>
          <a:p>
            <a:endParaRPr lang="ru-RU" sz="1400" dirty="0" smtClean="0">
              <a:solidFill>
                <a:schemeClr val="accent6"/>
              </a:solidFill>
              <a:latin typeface="Times New Roman" pitchFamily="18" charset="0"/>
              <a:cs typeface="Times New Roman" pitchFamily="18" charset="0"/>
            </a:endParaRPr>
          </a:p>
          <a:p>
            <a:r>
              <a:rPr lang="ru-RU" sz="1400" dirty="0" smtClean="0">
                <a:solidFill>
                  <a:schemeClr val="accent6"/>
                </a:solidFill>
                <a:latin typeface="Times New Roman" pitchFamily="18" charset="0"/>
                <a:cs typeface="Times New Roman" pitchFamily="18" charset="0"/>
              </a:rPr>
              <a:t>Зачем логопед задаёт домашние задания  …………………………………  …...24</a:t>
            </a:r>
          </a:p>
          <a:p>
            <a:endParaRPr lang="ru-RU" sz="1400" dirty="0" smtClean="0">
              <a:solidFill>
                <a:schemeClr val="accent6"/>
              </a:solidFill>
              <a:latin typeface="Times New Roman" pitchFamily="18" charset="0"/>
              <a:cs typeface="Times New Roman" pitchFamily="18" charset="0"/>
            </a:endParaRPr>
          </a:p>
          <a:p>
            <a:endParaRPr lang="ru-RU" sz="1400" dirty="0" smtClean="0">
              <a:solidFill>
                <a:schemeClr val="accent6"/>
              </a:solidFill>
              <a:latin typeface="Times New Roman" pitchFamily="18" charset="0"/>
              <a:cs typeface="Times New Roman" pitchFamily="18" charset="0"/>
            </a:endParaRPr>
          </a:p>
        </p:txBody>
      </p:sp>
      <p:pic>
        <p:nvPicPr>
          <p:cNvPr id="5" name="Рисунок 4" descr="i (2).jpg"/>
          <p:cNvPicPr>
            <a:picLocks noChangeAspect="1"/>
          </p:cNvPicPr>
          <p:nvPr/>
        </p:nvPicPr>
        <p:blipFill>
          <a:blip r:embed="rId2" cstate="print"/>
          <a:stretch>
            <a:fillRect/>
          </a:stretch>
        </p:blipFill>
        <p:spPr>
          <a:xfrm>
            <a:off x="1628800" y="5364088"/>
            <a:ext cx="3598715" cy="2442567"/>
          </a:xfrm>
          <a:prstGeom prst="rect">
            <a:avLst/>
          </a:prstGeom>
        </p:spPr>
      </p:pic>
      <p:sp>
        <p:nvSpPr>
          <p:cNvPr id="6" name="Прямоугольник 5"/>
          <p:cNvSpPr/>
          <p:nvPr/>
        </p:nvSpPr>
        <p:spPr>
          <a:xfrm>
            <a:off x="188640" y="8028384"/>
            <a:ext cx="6480720" cy="369332"/>
          </a:xfrm>
          <a:prstGeom prst="rect">
            <a:avLst/>
          </a:prstGeom>
        </p:spPr>
        <p:txBody>
          <a:bodyPr wrap="square">
            <a:spAutoFit/>
          </a:bodyPr>
          <a:lstStyle/>
          <a:p>
            <a:r>
              <a:rPr lang="ru-RU" dirty="0" smtClean="0">
                <a:solidFill>
                  <a:schemeClr val="accent6"/>
                </a:solidFill>
              </a:rPr>
              <a:t>______________________________________________________</a:t>
            </a:r>
            <a:endParaRPr lang="ru-RU" dirty="0">
              <a:solidFill>
                <a:schemeClr val="accent6"/>
              </a:solidFill>
            </a:endParaRPr>
          </a:p>
        </p:txBody>
      </p:sp>
    </p:spTree>
    <p:extLst>
      <p:ext uri="{BB962C8B-B14F-4D97-AF65-F5344CB8AC3E}">
        <p14:creationId xmlns="" xmlns:p14="http://schemas.microsoft.com/office/powerpoint/2010/main" val="140424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4</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5" name="Прямоугольник 4"/>
          <p:cNvSpPr/>
          <p:nvPr/>
        </p:nvSpPr>
        <p:spPr>
          <a:xfrm>
            <a:off x="2996952" y="611560"/>
            <a:ext cx="3384376" cy="1785104"/>
          </a:xfrm>
          <a:prstGeom prst="rect">
            <a:avLst/>
          </a:prstGeom>
        </p:spPr>
        <p:txBody>
          <a:bodyPr wrap="square">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Адаптация первоклассников      к школе</a:t>
            </a:r>
          </a:p>
          <a:p>
            <a:pPr algn="ct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r>
              <a:rPr lang="ru-RU" sz="1400" dirty="0" smtClean="0">
                <a:latin typeface="Times New Roman" pitchFamily="18" charset="0"/>
                <a:cs typeface="Times New Roman" pitchFamily="18" charset="0"/>
              </a:rPr>
              <a:t>Мы идем в первый класс,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Всей гурьбой веселой!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Принимай, школа, нас!</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Здравствуй, здравствуй, школа!</a:t>
            </a:r>
          </a:p>
        </p:txBody>
      </p:sp>
      <p:pic>
        <p:nvPicPr>
          <p:cNvPr id="7" name="Рисунок 6" descr="getImage.jpg"/>
          <p:cNvPicPr>
            <a:picLocks noChangeAspect="1"/>
          </p:cNvPicPr>
          <p:nvPr/>
        </p:nvPicPr>
        <p:blipFill>
          <a:blip r:embed="rId2" cstate="print"/>
          <a:stretch>
            <a:fillRect/>
          </a:stretch>
        </p:blipFill>
        <p:spPr>
          <a:xfrm>
            <a:off x="548680" y="731573"/>
            <a:ext cx="2394266" cy="3192355"/>
          </a:xfrm>
          <a:prstGeom prst="rect">
            <a:avLst/>
          </a:prstGeom>
        </p:spPr>
      </p:pic>
      <p:sp>
        <p:nvSpPr>
          <p:cNvPr id="8" name="Прямоугольник 7"/>
          <p:cNvSpPr/>
          <p:nvPr/>
        </p:nvSpPr>
        <p:spPr>
          <a:xfrm>
            <a:off x="3068960" y="2725341"/>
            <a:ext cx="3528392" cy="1169551"/>
          </a:xfrm>
          <a:prstGeom prst="rect">
            <a:avLst/>
          </a:prstGeom>
        </p:spPr>
        <p:txBody>
          <a:bodyPr wrap="square">
            <a:spAutoFit/>
          </a:bodyPr>
          <a:lstStyle/>
          <a:p>
            <a:r>
              <a:rPr lang="ru-RU" sz="1400" dirty="0" smtClean="0">
                <a:latin typeface="Times New Roman" pitchFamily="18" charset="0"/>
                <a:cs typeface="Times New Roman" pitchFamily="18" charset="0"/>
              </a:rPr>
              <a:t>Термин "адаптация" имеет латинское происхождение и обозначает приспособление строения и функций организма, его органов и клеток к условиям среды. </a:t>
            </a:r>
            <a:endParaRPr lang="ru-RU" sz="1400" dirty="0">
              <a:latin typeface="Times New Roman" pitchFamily="18" charset="0"/>
              <a:cs typeface="Times New Roman" pitchFamily="18" charset="0"/>
            </a:endParaRPr>
          </a:p>
        </p:txBody>
      </p:sp>
      <p:sp>
        <p:nvSpPr>
          <p:cNvPr id="4097" name="Rectangle 1"/>
          <p:cNvSpPr>
            <a:spLocks noChangeArrowheads="1"/>
          </p:cNvSpPr>
          <p:nvPr/>
        </p:nvSpPr>
        <p:spPr bwMode="auto">
          <a:xfrm>
            <a:off x="260648" y="4100237"/>
            <a:ext cx="62646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Понятие адаптации непосредственно связано с понятием "готовность ребенка к школе" и включает три составляющие: адаптацию физиологическую, психологическую и социальную, или личностную. Все составляющие тесно взаимосвязаны, недостатки формирования любой из них сказываются на успешности обучения, самочувствии и состоянии здоровья первоклассника, его работоспособности, умении взаимодействовать с педагогом, одноклассниками и подчиняться школьным правилам. Успешность усвоения программных знаний и необходимый для дальнейшего обучения уровень развития психических функций свидетельствуют о физиологической, социальной или психологической готовности ребенка.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Физиологическая адаптация.</a:t>
            </a:r>
            <a:endParaRPr kumimoji="0" lang="ru-RU" sz="1400"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физиологической адаптации к школе выделяют несколько этапов: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Острая адаптация (первые 2-3 недели) - это самое тяжелое время для ребенка. В этот период на все новые воздействия организм ребенка отвечает значительным напряжением практически всех своих систем, в результате в сентябре многие первоклассники болеют.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Неустойчивое приспособление - организм ребенка находит приемлемые, близкие к оптимальным варианты реакций на новые условия.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Период относительно устойчивого приспособления - организм реагирует на нагрузки с меньшим напряжением.</a:t>
            </a:r>
          </a:p>
        </p:txBody>
      </p:sp>
    </p:spTree>
    <p:extLst>
      <p:ext uri="{BB962C8B-B14F-4D97-AF65-F5344CB8AC3E}">
        <p14:creationId xmlns="" xmlns:p14="http://schemas.microsoft.com/office/powerpoint/2010/main" val="239568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5</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28673" name="Rectangle 1"/>
          <p:cNvSpPr>
            <a:spLocks noChangeArrowheads="1"/>
          </p:cNvSpPr>
          <p:nvPr/>
        </p:nvSpPr>
        <p:spPr bwMode="auto">
          <a:xfrm>
            <a:off x="404664" y="755576"/>
            <a:ext cx="6120680" cy="80637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Адаптация в целом длится от двух до шести месяцев в зависимости от индивидуальных особенностей первоклассника. Некоторые дети к концу первой четверти худеют, у многих отмечается снижение артериального давления (что является признаком утомления), а у некоторых - значительное его повышение (признак настоящего переутомления). У многих первоклассников родители наблюдают головные боли, усталость, плохой сон, снижение аппетита, врачи отмечают появление шумов в сердце, нарушения нервно-психического здоровья и другие недомогания. Большинство (56%) адаптируется в течение первых двух месяцев обучения. Эти дети относительно быстро вливаются в коллектив, осваиваются в классе, приобретают новых друзей; у них почти всегда хорошее настроение, они спокойны, доброжелательны, добросовестно и без видимого напряжения выполняют требования учителя. Второй группе детей (30%) нужно больше времени; они и месяц, и другой, и третий могут играть на уроках или выяснять отношения с товарищем, не реагируя на замечания учителя (или реагируя слезами и истерикой). И с освоением учебной программы дела у них складываются непросто. Лишь к концу первого полугодия их поведение становится «правильным». Третья группа (14%) – дети, у которых к значительным трудностям в учебных делах прибавляются трудности более серьёзного характера. У них проявляются негативные формы поведения, резкие выбросы отрицательных эмоций. Если вовремя не разобраться в причинах такого поведения, это может привести к нервному срыву и нарушению психического здоровья.</a:t>
            </a:r>
            <a:endParaRPr kumimoji="0" lang="ru-RU" sz="600" b="0" i="0" u="none" strike="noStrike" cap="none" normalizeH="0" baseline="0" dirty="0" smtClean="0">
              <a:ln>
                <a:noFill/>
              </a:ln>
              <a:solidFill>
                <a:schemeClr val="tx1"/>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Именно в течение первой четверти число учащихся, имеющих нервно-психические отклонения, возрастает примерно на 14-16%, а к концу учебного года число таких детей увеличивается примерно на 20%.</a:t>
            </a:r>
          </a:p>
          <a:p>
            <a:pPr algn="ctr"/>
            <a:r>
              <a:rPr lang="ru-RU" sz="1400" b="1" dirty="0" smtClean="0">
                <a:solidFill>
                  <a:schemeClr val="accent6"/>
                </a:solidFill>
              </a:rPr>
              <a:t>Как помочь..?</a:t>
            </a:r>
            <a:endParaRPr lang="ru-RU" sz="1400" dirty="0" smtClean="0">
              <a:solidFill>
                <a:schemeClr val="accent6"/>
              </a:solidFill>
            </a:endParaRPr>
          </a:p>
          <a:p>
            <a:r>
              <a:rPr lang="ru-RU" sz="1400" dirty="0" smtClean="0"/>
              <a:t>Самое элементарное – соблюдение режима. Выполнение режима дня позволяет ребёнку сохранить физическое и психическое равновесие, что даёт возможность сохранения эмоционального равновесия. После школы первокласснику необходимо сначала пообедать, отдохнуть. Отдохнуть на воздухе, в активных играх, в движении. Для ослабленных детей лучшим отдыхом будет полуторачасовой дневной сон в хорошо проветренной комнате. Сон способствует ещё и разгрузке опорно-двигательного аппарата.  Уроки лучше  делать в середине дня. Считается, что у мозговой активности в течение суток имеется два пика: 9-12 часов и 16-18 часов, когда и имеет смысл делать уроки. </a:t>
            </a: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6</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27649" name="Rectangle 1"/>
          <p:cNvSpPr>
            <a:spLocks noChangeArrowheads="1"/>
          </p:cNvSpPr>
          <p:nvPr/>
        </p:nvSpPr>
        <p:spPr bwMode="auto">
          <a:xfrm>
            <a:off x="332656" y="602808"/>
            <a:ext cx="6264696"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Важно уложить ребенка спать не позже 9 часов вечера. Детям семи лет рекомендуется спать не менее 11 часов в сутки. Выспавшись, наш первоклассник успеет позавтракать, сделать зарядку и окончательно проснуться перед уроками.</a:t>
            </a:r>
          </a:p>
          <a:p>
            <a:pPr algn="ctr"/>
            <a:r>
              <a:rPr lang="ru-RU" sz="1400" b="1" dirty="0" smtClean="0">
                <a:solidFill>
                  <a:schemeClr val="accent6"/>
                </a:solidFill>
              </a:rPr>
              <a:t>Нельзя</a:t>
            </a:r>
            <a:r>
              <a:rPr lang="ru-RU" sz="1400" dirty="0" smtClean="0">
                <a:solidFill>
                  <a:schemeClr val="accent6"/>
                </a:solidFill>
              </a:rPr>
              <a:t>:</a:t>
            </a:r>
          </a:p>
          <a:p>
            <a:pPr lvl="0"/>
            <a:r>
              <a:rPr lang="ru-RU" sz="1400" dirty="0" smtClean="0"/>
              <a:t>Будить ребёнка в последний момент перед уходом в школу;</a:t>
            </a:r>
          </a:p>
          <a:p>
            <a:pPr lvl="0"/>
            <a:r>
              <a:rPr lang="ru-RU" sz="1400" dirty="0" smtClean="0"/>
              <a:t>Кормить ребёнка перед школой и после неё сухой пищей, бутербродами;</a:t>
            </a:r>
          </a:p>
          <a:p>
            <a:pPr lvl="0"/>
            <a:r>
              <a:rPr lang="ru-RU" sz="1400" dirty="0" smtClean="0"/>
              <a:t>Сразу после школьных уроков выполнять домашние задания;</a:t>
            </a:r>
          </a:p>
          <a:p>
            <a:pPr lvl="0"/>
            <a:r>
              <a:rPr lang="ru-RU" sz="1400" dirty="0" smtClean="0"/>
              <a:t>Заставлять ребёнка спать днём после уроков и лишать его этого права;</a:t>
            </a:r>
          </a:p>
          <a:p>
            <a:pPr lvl="0"/>
            <a:r>
              <a:rPr lang="ru-RU" sz="1400" dirty="0" smtClean="0"/>
              <a:t>Ждать папу и маму, чтобы начать выполнение домашних заданий;</a:t>
            </a:r>
          </a:p>
          <a:p>
            <a:pPr lvl="0"/>
            <a:r>
              <a:rPr lang="ru-RU" sz="1400" dirty="0" smtClean="0"/>
              <a:t>Сидеть у телевизора и за компьютером более 40-45 минут в день;</a:t>
            </a:r>
          </a:p>
          <a:p>
            <a:pPr lvl="0"/>
            <a:r>
              <a:rPr lang="ru-RU" sz="1400" dirty="0" smtClean="0"/>
              <a:t>Смотреть перед сном страшные фильмы и играть в шумные игры;</a:t>
            </a:r>
          </a:p>
          <a:p>
            <a:r>
              <a:rPr lang="ru-RU" sz="1400" dirty="0" smtClean="0"/>
              <a:t> </a:t>
            </a:r>
          </a:p>
          <a:p>
            <a:r>
              <a:rPr lang="ru-RU" sz="1400" dirty="0" smtClean="0"/>
              <a:t> </a:t>
            </a:r>
          </a:p>
          <a:p>
            <a:pPr algn="ctr"/>
            <a:r>
              <a:rPr lang="ru-RU" sz="1400" b="1" dirty="0" smtClean="0">
                <a:solidFill>
                  <a:schemeClr val="accent6"/>
                </a:solidFill>
              </a:rPr>
              <a:t>Больше движений.</a:t>
            </a:r>
          </a:p>
          <a:p>
            <a:pPr algn="ctr"/>
            <a:endParaRPr lang="ru-RU" sz="1400" dirty="0" smtClean="0"/>
          </a:p>
          <a:p>
            <a:r>
              <a:rPr lang="ru-RU" sz="1400" dirty="0" smtClean="0"/>
              <a:t>От деятельности мышц напрямую зависит работа отдела мозга, который заведует работой желез внутренней секреции, системы кровообращения и пищеварения. Между тем достаточно два раза в неделю хотя бы по тридцать минут поиграть, например, в футбол - и в мозгу человека возникнет новый очаг радостного возбуждения, который со временем, если занятия физкультурой станут систематическими, подавит очаг застойного отрицательного возбуждения, откроет путь к выздоровлению. С приходом в школу у детей в два раза сокращается двигательная активность. А что такое двигательная активность для ребенка? Это его нормальный рост, развитие, жизнь, в конце концов. При поступлении в школу у ребенка тут же тормозятся и рост и развитие. И к этому нужно быть готовым. Поэтому, если ребенок рвется на улицу побегать во дворе, не запрещайте, даже если уроки еще не сделаны, ведь здоровье дороже! Педиатры и детские невропатологи считают, что ребенок должен активно двигаться 3-4 часа. Если ваш ребенок не очень любит уличные «гонки», можно записать его в бассейн или спортивную секцию. Специальные исследования показали, что у школьников, которые ежедневно занимаются физическими упражнениями, много двигаются, бывают на свежем воздухе, отмечаются несколько большие прибавки в росте, значительнее увеличивается окружность грудной клетки, повышается жизненная ёмкость лёгких и сила мышц. Влияет это и на обмен веществ.</a:t>
            </a:r>
          </a:p>
        </p:txBody>
      </p:sp>
    </p:spTree>
    <p:extLst>
      <p:ext uri="{BB962C8B-B14F-4D97-AF65-F5344CB8AC3E}">
        <p14:creationId xmlns="" xmlns:p14="http://schemas.microsoft.com/office/powerpoint/2010/main" val="239568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7</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7848302"/>
          </a:xfrm>
          <a:prstGeom prst="rect">
            <a:avLst/>
          </a:prstGeom>
        </p:spPr>
        <p:txBody>
          <a:bodyPr wrap="square">
            <a:spAutoFit/>
          </a:bodyPr>
          <a:lstStyle/>
          <a:p>
            <a:pPr algn="ctr"/>
            <a:r>
              <a:rPr lang="ru-RU" sz="1400" b="1" dirty="0" smtClean="0">
                <a:solidFill>
                  <a:schemeClr val="accent6"/>
                </a:solidFill>
                <a:latin typeface="Times New Roman" pitchFamily="18" charset="0"/>
                <a:cs typeface="Times New Roman" pitchFamily="18" charset="0"/>
              </a:rPr>
              <a:t>Нельзя</a:t>
            </a:r>
            <a:r>
              <a:rPr lang="ru-RU" sz="1400" dirty="0" smtClean="0">
                <a:solidFill>
                  <a:schemeClr val="accent6"/>
                </a:solidFill>
                <a:latin typeface="Times New Roman" pitchFamily="18" charset="0"/>
                <a:cs typeface="Times New Roman" pitchFamily="18" charset="0"/>
              </a:rPr>
              <a:t>:</a:t>
            </a:r>
          </a:p>
          <a:p>
            <a:pPr lvl="0"/>
            <a:r>
              <a:rPr lang="ru-RU" sz="1400" dirty="0" smtClean="0">
                <a:latin typeface="Times New Roman" pitchFamily="18" charset="0"/>
                <a:cs typeface="Times New Roman" pitchFamily="18" charset="0"/>
              </a:rPr>
              <a:t>Лишать игр на свежем воздухе из-за плохих отметок в школе;</a:t>
            </a:r>
          </a:p>
          <a:p>
            <a:pPr lvl="0"/>
            <a:r>
              <a:rPr lang="ru-RU" sz="1400" dirty="0" smtClean="0">
                <a:latin typeface="Times New Roman" pitchFamily="18" charset="0"/>
                <a:cs typeface="Times New Roman" pitchFamily="18" charset="0"/>
              </a:rPr>
              <a:t>Не делать оздоровительных пауз во время выполнения домашних заданий;</a:t>
            </a:r>
          </a:p>
          <a:p>
            <a:pPr lvl="0"/>
            <a:r>
              <a:rPr lang="ru-RU" sz="1400" dirty="0" smtClean="0">
                <a:latin typeface="Times New Roman" pitchFamily="18" charset="0"/>
                <a:cs typeface="Times New Roman" pitchFamily="18" charset="0"/>
              </a:rPr>
              <a:t>Не проявлять двигательную активность в свободное от уроков время.</a:t>
            </a:r>
          </a:p>
          <a:p>
            <a:r>
              <a:rPr lang="ru-RU" sz="1400" dirty="0" smtClean="0">
                <a:latin typeface="Times New Roman" pitchFamily="18" charset="0"/>
                <a:cs typeface="Times New Roman" pitchFamily="18" charset="0"/>
              </a:rPr>
              <a:t> </a:t>
            </a:r>
          </a:p>
          <a:p>
            <a:pPr algn="ctr"/>
            <a:r>
              <a:rPr lang="ru-RU" sz="1400" b="1" dirty="0" smtClean="0">
                <a:solidFill>
                  <a:schemeClr val="accent6"/>
                </a:solidFill>
                <a:latin typeface="Times New Roman" pitchFamily="18" charset="0"/>
                <a:cs typeface="Times New Roman" pitchFamily="18" charset="0"/>
              </a:rPr>
              <a:t>Психологическая адаптация.</a:t>
            </a:r>
            <a:endParaRPr lang="ru-RU" sz="1400" dirty="0" smtClean="0">
              <a:solidFill>
                <a:schemeClr val="accent6"/>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Последние дни перед 1 сентября и начало учебы - трудное время для ребенка. Да, он хочет в школу или, по крайней мере, не возражает против школы. Но вдруг ни с того ни с сего начинаются капризы, даже истерики. Это кажется нам совершенно непонятным, ведь никто не обижает, общий фон положительный, трудностей пока никаких. А у первоклассника тем не менее откуда-то возникают резкие перепады настроения. Даже у самых послушных детей могут начаться капризы. Хочу - не хочу, буду - не буду, пойду - не пойду. Что же происходит? У вашего ребенка – стресс. Стресс - любое сильное воздействие, не переходящее границ адаптивных возможностей нервной системы. Стресс может быть физиологическим, например, холодное обливание, оно стимулирует организм, и психологическим, например, смена работы или переезд в другой город. У вашего ребенка психологический стресс, он вступил в новую, неизвестную жизнь. А все капризы ребенка – это лишь крик о помощи, так как просто сказать об этом ребенок не может, он и сам не понимает, что с ним происходит.</a:t>
            </a:r>
          </a:p>
          <a:p>
            <a:pPr algn="ctr"/>
            <a:r>
              <a:rPr lang="ru-RU" sz="1400" b="1" dirty="0" smtClean="0">
                <a:solidFill>
                  <a:schemeClr val="accent6"/>
                </a:solidFill>
                <a:latin typeface="Times New Roman" pitchFamily="18" charset="0"/>
                <a:cs typeface="Times New Roman" pitchFamily="18" charset="0"/>
              </a:rPr>
              <a:t>Как помочь..?</a:t>
            </a:r>
            <a:endParaRPr lang="ru-RU" sz="1400" dirty="0" smtClean="0">
              <a:solidFill>
                <a:schemeClr val="accent6"/>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Во-первых, важно, не кричать на ребенка и тем более не наказывать его физически, а просто разговаривать с ребенком в спокойном тоне.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Во-вторых, уделяйте больше внимания своему ребенку, это так важно для него. Внимание - это то, от чего делается хорошо, приятно. Поощрение, одобрение, радость от твоего присутствия. И еще, как ни странно, - просто констатация факта, что родители тебя видят. Например, дочка читает книжку. Входит мама и, не останавливаясь, мимоходом спрашивает «Что, Репку читаешь?» И все, пошла мимо. Казалось бы, пустая фраза, риторический вопрос. А дочка слышит в нем: "Я тебя вижу. Я заметила, что у тебя в руках «Репка». Я рада, что ты есть на свете. Иду делать свои дела, а потом мы с тобой почитаем вместе».</a:t>
            </a: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8</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29697" name="Rectangle 1"/>
          <p:cNvSpPr>
            <a:spLocks noChangeArrowheads="1"/>
          </p:cNvSpPr>
          <p:nvPr/>
        </p:nvSpPr>
        <p:spPr bwMode="auto">
          <a:xfrm>
            <a:off x="404664" y="467545"/>
            <a:ext cx="6120680" cy="8420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600"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Нельзя</a:t>
            </a:r>
            <a:r>
              <a:rPr kumimoji="0" lang="ru-RU" sz="1400"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a:t>
            </a:r>
            <a:endParaRPr kumimoji="0" lang="ru-RU" sz="600" b="0" i="0" u="none" strike="noStrike" cap="none" normalizeH="0" baseline="0" dirty="0" smtClean="0">
              <a:ln>
                <a:noFill/>
              </a:ln>
              <a:solidFill>
                <a:schemeClr val="accent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Требовать от ребёнка только отличных   хороших результатов в школе, если он к ним не готов;</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Кричать на ребёнка вообще и во время домашних заданий в частности;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Заставлять многократно переписывать в тетрадь из черновика;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Ругать ребёнка перед сном;</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Разговаривать с ребёнком о его школьных проблемах зло и назидательно;</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прощать ошибки и неудачи ребёнка.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1600"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Социальная адаптация.</a:t>
            </a:r>
            <a:endParaRPr kumimoji="0" lang="ru-RU" sz="600" b="0" i="0" u="none" strike="noStrike" cap="none" normalizeH="0" baseline="0" dirty="0" smtClean="0">
              <a:ln>
                <a:noFill/>
              </a:ln>
              <a:solidFill>
                <a:schemeClr val="accent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Личностная, или социальная, адаптация связана с желанием и умением ребенка принять новую роль - школьника и достигается целым рядом условий.</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у детей умения слушать, реагировать на действия учителя, планировать свою работу, анализировать полученный результат - то есть умений и способностей, необходимых для успешного обучения в начальной школе.</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умения налаживать контакт с другими детьми, выстраивать отношения со взрослыми, быть общительным и интересным для окружающих - то есть умений, позволяющих устанавливать межличностные отношения со сверстниками и педагогами.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умения правильно оценивать свои действия и действия одноклассников, пользоваться простейшими критериями оценки и самооценки (такими критериями выступают полнота знаний, их объем, глубина; возможность использовать знания в различных ситуациях, то есть практически, и т д.) - то есть устойчивой учебной мотивации на фоне позитивных представлений ребенка о себе и низкого уровня школьной тревожности.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Еще один важный момент. Успешность адаптации во многом зависит от наличия у детей адекватной самооценки. Мы постоянно сравниваем себя с другими людьми и на основе этого сравнения вырабатываем мнение о себе, о своих возможностях и способностях, чертах своего характера и человеческих качествах. Так постепенно складывается наша самооценка. Процесс этот начинается в раннем возрасте: именно в семье ребенок впервые узнает, любят ли его, принимают ли таким, каков он есть, сопутствует ли ему успех или неудача. В дошкольном возрасте у ребенка складывается ощущение благополучия или неблагополучия. </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239568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9</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8279190"/>
          </a:xfrm>
          <a:prstGeom prst="rect">
            <a:avLst/>
          </a:prstGeom>
        </p:spPr>
        <p:txBody>
          <a:bodyPr wrap="square">
            <a:spAutoFit/>
          </a:bodyPr>
          <a:lstStyle/>
          <a:p>
            <a:pPr algn="just"/>
            <a:r>
              <a:rPr lang="ru-RU" sz="1400" dirty="0" smtClean="0">
                <a:latin typeface="Times New Roman" pitchFamily="18" charset="0"/>
                <a:cs typeface="Times New Roman" pitchFamily="18" charset="0"/>
              </a:rPr>
              <a:t>Безусловно, адекватная самооценка облегчает процесс адаптации к школе, тогда как завышенная или заниженная, напротив, осложняют его. Однако даже если у ребенка адекватная самооценка, взрослые должны помнить, что начинающий школьник пока не может справиться со всеми задачами самостоятельно. Чтобы помочь ребенку преодолеть кризис семи лет, помочь адаптироваться к школьным условиям, необходимо понимание и чуткое отношение учителя, внимательность, большая любовь и терпение родителей, а при необходимости - консультации профессиональных психологов.</a:t>
            </a:r>
          </a:p>
          <a:p>
            <a:pPr algn="ctr"/>
            <a:r>
              <a:rPr lang="ru-RU" sz="1400" b="1" dirty="0" smtClean="0">
                <a:solidFill>
                  <a:schemeClr val="accent6"/>
                </a:solidFill>
                <a:latin typeface="Times New Roman" pitchFamily="18" charset="0"/>
                <a:cs typeface="Times New Roman" pitchFamily="18" charset="0"/>
              </a:rPr>
              <a:t>Обучение первоклассников.</a:t>
            </a:r>
            <a:endParaRPr lang="ru-RU" sz="1400" dirty="0" smtClean="0">
              <a:solidFill>
                <a:schemeClr val="accent6"/>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Каждый учитель, работающий в первом классе начальной школы, должен помнить, что стремление детей к учению, его успешность определяется целым рядом факторов, которые создаются грамотной образовательной средой, адекватной психологическим и физиологическим  возможностям первоклассников.</a:t>
            </a:r>
          </a:p>
          <a:p>
            <a:pPr algn="just"/>
            <a:r>
              <a:rPr lang="ru-RU" sz="1400" dirty="0" smtClean="0">
                <a:latin typeface="Times New Roman" pitchFamily="18" charset="0"/>
                <a:cs typeface="Times New Roman" pitchFamily="18" charset="0"/>
              </a:rPr>
              <a:t>	Особого внимания со стороны учителя требуют первые дни пребывания ребёнка в школе. Необходимо помнить, что такие качества детей, как невнимательность, неусидчивость, быстрая отвлекаемость, неумение управлять своим поведением, связаны  особенностями их психики, поэтому важно не делать детям резких замечаний, не одёргивать их, стараться фиксировать внимание на положительных проявлениях ученика.</a:t>
            </a:r>
          </a:p>
          <a:p>
            <a:pPr algn="just"/>
            <a:r>
              <a:rPr lang="ru-RU" sz="1400" dirty="0" smtClean="0">
                <a:latin typeface="Times New Roman" pitchFamily="18" charset="0"/>
                <a:cs typeface="Times New Roman" pitchFamily="18" charset="0"/>
              </a:rPr>
              <a:t>	В процессе обучения важно учитывать индивидуальные особенности ребёнка. В начале обучения учитель должен предоставить каждому ребёнку возможность работать в присущем ему темпе. Объём работы школьников должен увеличиваться постепенно.</a:t>
            </a:r>
          </a:p>
          <a:p>
            <a:pPr algn="just"/>
            <a:r>
              <a:rPr lang="ru-RU" sz="1400" dirty="0" smtClean="0">
                <a:latin typeface="Times New Roman" pitchFamily="18" charset="0"/>
                <a:cs typeface="Times New Roman" pitchFamily="18" charset="0"/>
              </a:rPr>
              <a:t>Уровень развития функциональных систем и </a:t>
            </a:r>
            <a:r>
              <a:rPr lang="ru-RU" sz="1400" dirty="0" err="1" smtClean="0">
                <a:latin typeface="Times New Roman" pitchFamily="18" charset="0"/>
                <a:cs typeface="Times New Roman" pitchFamily="18" charset="0"/>
              </a:rPr>
              <a:t>сформированности</a:t>
            </a:r>
            <a:r>
              <a:rPr lang="ru-RU" sz="1400" dirty="0" smtClean="0">
                <a:latin typeface="Times New Roman" pitchFamily="18" charset="0"/>
                <a:cs typeface="Times New Roman" pitchFamily="18" charset="0"/>
              </a:rPr>
              <a:t> психических процессов детей (внимание, память, мышление, уровень произвольности) обеспечивающих успешность обучения, диктуют необходимость </a:t>
            </a:r>
            <a:r>
              <a:rPr lang="ru-RU" sz="1400" dirty="0" err="1" smtClean="0">
                <a:latin typeface="Times New Roman" pitchFamily="18" charset="0"/>
                <a:cs typeface="Times New Roman" pitchFamily="18" charset="0"/>
              </a:rPr>
              <a:t>предостановления</a:t>
            </a:r>
            <a:r>
              <a:rPr lang="ru-RU" sz="1400" dirty="0" smtClean="0">
                <a:latin typeface="Times New Roman" pitchFamily="18" charset="0"/>
                <a:cs typeface="Times New Roman" pitchFamily="18" charset="0"/>
              </a:rPr>
              <a:t> детям разных по сложности учебных заданий, и, что особенно важно, разную долю участия  учителя в их выполнении.</a:t>
            </a:r>
          </a:p>
          <a:p>
            <a:pPr algn="just"/>
            <a:r>
              <a:rPr lang="ru-RU" sz="1400" dirty="0" smtClean="0"/>
              <a:t> </a:t>
            </a:r>
            <a:r>
              <a:rPr lang="ru-RU" sz="1400" dirty="0" smtClean="0">
                <a:latin typeface="Times New Roman" pitchFamily="18" charset="0"/>
                <a:cs typeface="Times New Roman" pitchFamily="18" charset="0"/>
              </a:rPr>
              <a:t>Учитель должен знать, что многие дети в этом возрасте могут выполнять задания только с помощью взрослого, который подсказывает последовательность действий. Это не является отрицательной характеристикой ученика, а отражает возрастные и индивидуальные особенности и уровень «школьной зрелости».</a:t>
            </a:r>
          </a:p>
          <a:p>
            <a:pPr algn="just"/>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926731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369</TotalTime>
  <Words>3564</Words>
  <Application>Microsoft Office PowerPoint</Application>
  <PresentationFormat>Экран (4:3)</PresentationFormat>
  <Paragraphs>421</Paragraphs>
  <Slides>28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Demo</dc:creator>
  <cp:lastModifiedBy>АВИ</cp:lastModifiedBy>
  <cp:revision>45</cp:revision>
  <dcterms:created xsi:type="dcterms:W3CDTF">2013-01-20T11:49:22Z</dcterms:created>
  <dcterms:modified xsi:type="dcterms:W3CDTF">2013-08-30T06:19:14Z</dcterms:modified>
</cp:coreProperties>
</file>