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0E6-C23B-423D-A01B-CC9C2A21CB57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B334-8E9E-4B8D-A276-49FE9786E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0E6-C23B-423D-A01B-CC9C2A21CB57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B334-8E9E-4B8D-A276-49FE9786E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0E6-C23B-423D-A01B-CC9C2A21CB57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B334-8E9E-4B8D-A276-49FE9786E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0E6-C23B-423D-A01B-CC9C2A21CB57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B334-8E9E-4B8D-A276-49FE9786E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0E6-C23B-423D-A01B-CC9C2A21CB57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B334-8E9E-4B8D-A276-49FE9786E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0E6-C23B-423D-A01B-CC9C2A21CB57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B334-8E9E-4B8D-A276-49FE9786E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0E6-C23B-423D-A01B-CC9C2A21CB57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B334-8E9E-4B8D-A276-49FE9786E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0E6-C23B-423D-A01B-CC9C2A21CB57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B334-8E9E-4B8D-A276-49FE9786E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0E6-C23B-423D-A01B-CC9C2A21CB57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B334-8E9E-4B8D-A276-49FE9786E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0E6-C23B-423D-A01B-CC9C2A21CB57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B334-8E9E-4B8D-A276-49FE9786E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0E6-C23B-423D-A01B-CC9C2A21CB57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B334-8E9E-4B8D-A276-49FE9786E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140E6-C23B-423D-A01B-CC9C2A21CB57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6B334-8E9E-4B8D-A276-49FE9786E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image" Target="../media/image16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gif"/><Relationship Id="rId5" Type="http://schemas.openxmlformats.org/officeDocument/2006/relationships/image" Target="../media/image9.jpeg"/><Relationship Id="rId10" Type="http://schemas.openxmlformats.org/officeDocument/2006/relationships/image" Target="../media/image14.gif"/><Relationship Id="rId4" Type="http://schemas.openxmlformats.org/officeDocument/2006/relationships/image" Target="../media/image8.jpeg"/><Relationship Id="rId9" Type="http://schemas.openxmlformats.org/officeDocument/2006/relationships/image" Target="../media/image13.gif"/><Relationship Id="rId1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13" Type="http://schemas.openxmlformats.org/officeDocument/2006/relationships/image" Target="../media/image31.jpeg"/><Relationship Id="rId18" Type="http://schemas.openxmlformats.org/officeDocument/2006/relationships/image" Target="../media/image36.jpeg"/><Relationship Id="rId3" Type="http://schemas.openxmlformats.org/officeDocument/2006/relationships/image" Target="../media/image21.jpeg"/><Relationship Id="rId21" Type="http://schemas.openxmlformats.org/officeDocument/2006/relationships/image" Target="../media/image39.jpeg"/><Relationship Id="rId7" Type="http://schemas.openxmlformats.org/officeDocument/2006/relationships/image" Target="../media/image25.jpeg"/><Relationship Id="rId12" Type="http://schemas.openxmlformats.org/officeDocument/2006/relationships/image" Target="../media/image30.jpeg"/><Relationship Id="rId17" Type="http://schemas.openxmlformats.org/officeDocument/2006/relationships/image" Target="../media/image35.jpeg"/><Relationship Id="rId2" Type="http://schemas.openxmlformats.org/officeDocument/2006/relationships/image" Target="../media/image20.jpeg"/><Relationship Id="rId16" Type="http://schemas.openxmlformats.org/officeDocument/2006/relationships/image" Target="../media/image34.jpeg"/><Relationship Id="rId20" Type="http://schemas.openxmlformats.org/officeDocument/2006/relationships/image" Target="../media/image3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11" Type="http://schemas.openxmlformats.org/officeDocument/2006/relationships/image" Target="../media/image29.jpeg"/><Relationship Id="rId5" Type="http://schemas.openxmlformats.org/officeDocument/2006/relationships/image" Target="../media/image23.jpeg"/><Relationship Id="rId15" Type="http://schemas.openxmlformats.org/officeDocument/2006/relationships/image" Target="../media/image33.jpeg"/><Relationship Id="rId10" Type="http://schemas.openxmlformats.org/officeDocument/2006/relationships/image" Target="../media/image28.jpeg"/><Relationship Id="rId19" Type="http://schemas.openxmlformats.org/officeDocument/2006/relationships/image" Target="../media/image37.jpeg"/><Relationship Id="rId4" Type="http://schemas.openxmlformats.org/officeDocument/2006/relationships/image" Target="../media/image22.jpeg"/><Relationship Id="rId9" Type="http://schemas.openxmlformats.org/officeDocument/2006/relationships/image" Target="../media/image27.jpeg"/><Relationship Id="rId14" Type="http://schemas.openxmlformats.org/officeDocument/2006/relationships/image" Target="../media/image3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0"/>
            <a:ext cx="8172480" cy="36433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C000"/>
                </a:solidFill>
              </a:rPr>
              <a:t>Конспект </a:t>
            </a:r>
            <a:r>
              <a:rPr lang="ru-RU" dirty="0">
                <a:solidFill>
                  <a:srgbClr val="FFC000"/>
                </a:solidFill>
              </a:rPr>
              <a:t>индивидуального занятия по автоматизации звука Ш в </a:t>
            </a:r>
            <a:r>
              <a:rPr lang="ru-RU" dirty="0" smtClean="0">
                <a:solidFill>
                  <a:srgbClr val="FFC000"/>
                </a:solidFill>
              </a:rPr>
              <a:t>предложениях.</a:t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dirty="0" smtClean="0">
                <a:solidFill>
                  <a:srgbClr val="FFC000"/>
                </a:solidFill>
              </a:rPr>
              <a:t>                                             </a:t>
            </a:r>
            <a:r>
              <a:rPr lang="ru-RU" sz="2000" dirty="0" smtClean="0">
                <a:solidFill>
                  <a:srgbClr val="FFC000"/>
                </a:solidFill>
              </a:rPr>
              <a:t>Вы</a:t>
            </a:r>
            <a:r>
              <a:rPr lang="ru-RU" sz="2200" dirty="0" smtClean="0">
                <a:solidFill>
                  <a:srgbClr val="FFC000"/>
                </a:solidFill>
              </a:rPr>
              <a:t>полнила </a:t>
            </a:r>
            <a:br>
              <a:rPr lang="ru-RU" sz="2200" dirty="0" smtClean="0">
                <a:solidFill>
                  <a:srgbClr val="FFC000"/>
                </a:solidFill>
              </a:rPr>
            </a:br>
            <a:r>
              <a:rPr lang="ru-RU" sz="2200" dirty="0" smtClean="0">
                <a:solidFill>
                  <a:srgbClr val="FFC000"/>
                </a:solidFill>
              </a:rPr>
              <a:t>                                                                                                      учитель-логопед </a:t>
            </a:r>
            <a:br>
              <a:rPr lang="ru-RU" sz="2200" dirty="0" smtClean="0">
                <a:solidFill>
                  <a:srgbClr val="FFC000"/>
                </a:solidFill>
              </a:rPr>
            </a:br>
            <a:r>
              <a:rPr lang="ru-RU" sz="2200" dirty="0" smtClean="0">
                <a:solidFill>
                  <a:srgbClr val="FFC000"/>
                </a:solidFill>
              </a:rPr>
              <a:t>                                                                                                        МБОУ СОШ №163</a:t>
            </a:r>
            <a:br>
              <a:rPr lang="ru-RU" sz="2200" dirty="0" smtClean="0">
                <a:solidFill>
                  <a:srgbClr val="FFC000"/>
                </a:solidFill>
              </a:rPr>
            </a:br>
            <a:r>
              <a:rPr lang="ru-RU" sz="2200" dirty="0" smtClean="0">
                <a:solidFill>
                  <a:srgbClr val="FFC000"/>
                </a:solidFill>
              </a:rPr>
              <a:t>                                                                                                    </a:t>
            </a:r>
            <a:r>
              <a:rPr lang="ru-RU" sz="2200" dirty="0" err="1" smtClean="0">
                <a:solidFill>
                  <a:srgbClr val="FFC000"/>
                </a:solidFill>
              </a:rPr>
              <a:t>Ятманкина</a:t>
            </a:r>
            <a:r>
              <a:rPr lang="ru-RU" sz="2200" dirty="0" smtClean="0">
                <a:solidFill>
                  <a:srgbClr val="FFC000"/>
                </a:solidFill>
              </a:rPr>
              <a:t> А.Н.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C000"/>
                </a:solidFill>
              </a:rPr>
              <a:t/>
            </a:r>
            <a:br>
              <a:rPr lang="ru-RU" sz="2800" dirty="0" smtClean="0">
                <a:solidFill>
                  <a:srgbClr val="FFC000"/>
                </a:solidFill>
              </a:rPr>
            </a:br>
            <a:r>
              <a:rPr lang="ru-RU" sz="2400" dirty="0" smtClean="0">
                <a:solidFill>
                  <a:srgbClr val="FFC000"/>
                </a:solidFill>
              </a:rPr>
              <a:t>Назови предметы, выделяя звук Ш. Назови лишний предмет. Объясни, почему он не подходит к остальным.</a:t>
            </a:r>
            <a:r>
              <a:rPr lang="ru-RU" sz="2800" dirty="0" smtClean="0">
                <a:solidFill>
                  <a:srgbClr val="FFC000"/>
                </a:solidFill>
              </a:rPr>
              <a:t/>
            </a:r>
            <a:br>
              <a:rPr lang="ru-RU" sz="2800" dirty="0" smtClean="0">
                <a:solidFill>
                  <a:srgbClr val="FFC000"/>
                </a:solidFill>
              </a:rPr>
            </a:br>
            <a:endParaRPr lang="ru-RU" sz="2800" dirty="0">
              <a:solidFill>
                <a:srgbClr val="FFC000"/>
              </a:solidFill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357298"/>
            <a:ext cx="6143668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C000"/>
                </a:solidFill>
              </a:rPr>
              <a:t>Пальчиковая гимнастика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5400684" cy="247174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C000"/>
                </a:solidFill>
              </a:rPr>
              <a:t>-Воробей, что ты ждешь?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 Хлебных крошек не клюешь?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 Я давно заметил крошки, 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 Да боюсь сердитой кошки!</a:t>
            </a:r>
            <a:br>
              <a:rPr lang="ru-RU" dirty="0" smtClean="0">
                <a:solidFill>
                  <a:srgbClr val="FFC000"/>
                </a:solidFill>
              </a:rPr>
            </a:br>
            <a:endParaRPr lang="ru-RU" dirty="0" smtClean="0">
              <a:solidFill>
                <a:srgbClr val="FFC000"/>
              </a:solidFill>
            </a:endParaRPr>
          </a:p>
          <a:p>
            <a:endParaRPr lang="ru-RU" dirty="0"/>
          </a:p>
        </p:txBody>
      </p:sp>
      <p:pic>
        <p:nvPicPr>
          <p:cNvPr id="23554" name="Picture 2" descr="C:\Users\Алена\Desktop\воробе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3286124"/>
            <a:ext cx="4572032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C000"/>
                </a:solidFill>
              </a:rPr>
              <a:t>Цель: </a:t>
            </a:r>
            <a:r>
              <a:rPr lang="ru-RU" dirty="0" smtClean="0">
                <a:solidFill>
                  <a:srgbClr val="FFC000"/>
                </a:solidFill>
              </a:rPr>
              <a:t>закрепить произношение </a:t>
            </a:r>
            <a:r>
              <a:rPr lang="ru-RU" dirty="0">
                <a:solidFill>
                  <a:srgbClr val="FFC000"/>
                </a:solidFill>
              </a:rPr>
              <a:t>звука Ш в предложениях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Задачи: </a:t>
            </a:r>
          </a:p>
          <a:p>
            <a:pPr marL="514350" indent="-514350">
              <a:buAutoNum type="arabicPeriod"/>
            </a:pPr>
            <a:r>
              <a:rPr lang="ru-RU" dirty="0">
                <a:solidFill>
                  <a:srgbClr val="FFC000"/>
                </a:solidFill>
              </a:rPr>
              <a:t>Р</a:t>
            </a:r>
            <a:r>
              <a:rPr lang="ru-RU" dirty="0" smtClean="0">
                <a:solidFill>
                  <a:srgbClr val="FFC000"/>
                </a:solidFill>
              </a:rPr>
              <a:t>азвивать грамматические представления;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FFC000"/>
                </a:solidFill>
              </a:rPr>
              <a:t> Развивать словесно-логическое мышление</a:t>
            </a:r>
          </a:p>
          <a:p>
            <a:pPr marL="514350" indent="-514350">
              <a:buAutoNum type="arabicPeriod"/>
            </a:pPr>
            <a:r>
              <a:rPr lang="ru-RU" dirty="0">
                <a:solidFill>
                  <a:srgbClr val="FFC000"/>
                </a:solidFill>
              </a:rPr>
              <a:t>Р</a:t>
            </a:r>
            <a:r>
              <a:rPr lang="ru-RU" dirty="0" smtClean="0">
                <a:solidFill>
                  <a:srgbClr val="FFC000"/>
                </a:solidFill>
              </a:rPr>
              <a:t>азвивать умение </a:t>
            </a:r>
            <a:r>
              <a:rPr lang="ru-RU" dirty="0">
                <a:solidFill>
                  <a:srgbClr val="FFC000"/>
                </a:solidFill>
              </a:rPr>
              <a:t>составлять предложения по предметной картинке и слову-действию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FFC000"/>
                </a:solidFill>
              </a:rPr>
              <a:t>Оборудование:</a:t>
            </a:r>
            <a:endParaRPr lang="ru-RU" dirty="0">
              <a:solidFill>
                <a:srgbClr val="FFC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200" b="1" dirty="0" smtClean="0">
                <a:solidFill>
                  <a:srgbClr val="FFC000"/>
                </a:solidFill>
              </a:rPr>
              <a:t/>
            </a:r>
            <a:br>
              <a:rPr lang="ru-RU" sz="2200" b="1" dirty="0" smtClean="0">
                <a:solidFill>
                  <a:srgbClr val="FFC000"/>
                </a:solidFill>
              </a:rPr>
            </a:br>
            <a:r>
              <a:rPr lang="ru-RU" sz="2200" b="1" dirty="0">
                <a:solidFill>
                  <a:srgbClr val="FFC000"/>
                </a:solidFill>
              </a:rPr>
              <a:t/>
            </a:r>
            <a:br>
              <a:rPr lang="ru-RU" sz="2200" b="1" dirty="0">
                <a:solidFill>
                  <a:srgbClr val="FFC000"/>
                </a:solidFill>
              </a:rPr>
            </a:br>
            <a:r>
              <a:rPr lang="ru-RU" sz="2200" b="1" dirty="0" smtClean="0">
                <a:solidFill>
                  <a:srgbClr val="FFC000"/>
                </a:solidFill>
              </a:rPr>
              <a:t>«</a:t>
            </a:r>
            <a:r>
              <a:rPr lang="ru-RU" sz="2200" b="1" dirty="0">
                <a:solidFill>
                  <a:srgbClr val="FFC000"/>
                </a:solidFill>
              </a:rPr>
              <a:t>Загадки». </a:t>
            </a:r>
            <a:r>
              <a:rPr lang="ru-RU" sz="2200" dirty="0">
                <a:solidFill>
                  <a:srgbClr val="FFC000"/>
                </a:solidFill>
              </a:rPr>
              <a:t>Послушай и отгадай загадки. Справиться с заданием тебе по­могут картинки. Соедини загадки с картинками-отгадками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357298"/>
            <a:ext cx="4038600" cy="478634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sz="16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2600" dirty="0" smtClean="0">
                <a:solidFill>
                  <a:srgbClr val="FFC000"/>
                </a:solidFill>
              </a:rPr>
              <a:t>Два брюшка, четыре ушка </a:t>
            </a:r>
            <a:r>
              <a:rPr lang="ru-RU" sz="2600" i="1" dirty="0" smtClean="0">
                <a:solidFill>
                  <a:srgbClr val="FFC000"/>
                </a:solidFill>
              </a:rPr>
              <a:t>(Подушка)</a:t>
            </a:r>
          </a:p>
          <a:p>
            <a:pPr>
              <a:buNone/>
            </a:pPr>
            <a:endParaRPr lang="ru-RU" sz="2600" i="1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2600" dirty="0" smtClean="0">
                <a:solidFill>
                  <a:srgbClr val="FFC000"/>
                </a:solidFill>
              </a:rPr>
              <a:t>Кто я — догадайтесь сами. </a:t>
            </a:r>
            <a:r>
              <a:rPr lang="ru-RU" sz="2600" baseline="30000" dirty="0" smtClean="0">
                <a:solidFill>
                  <a:srgbClr val="FFC000"/>
                </a:solidFill>
              </a:rPr>
              <a:t>1</a:t>
            </a:r>
            <a:r>
              <a:rPr lang="ru-RU" sz="2600" dirty="0" smtClean="0">
                <a:solidFill>
                  <a:srgbClr val="FFC000"/>
                </a:solidFill>
              </a:rPr>
              <a:t>  </a:t>
            </a:r>
          </a:p>
          <a:p>
            <a:pPr>
              <a:buNone/>
            </a:pPr>
            <a:r>
              <a:rPr lang="ru-RU" sz="2600" dirty="0" smtClean="0">
                <a:solidFill>
                  <a:srgbClr val="FFC000"/>
                </a:solidFill>
              </a:rPr>
              <a:t>Я везу зимою сани,</a:t>
            </a:r>
          </a:p>
          <a:p>
            <a:pPr>
              <a:buNone/>
            </a:pPr>
            <a:r>
              <a:rPr lang="ru-RU" sz="2600" dirty="0" smtClean="0">
                <a:solidFill>
                  <a:srgbClr val="FFC000"/>
                </a:solidFill>
              </a:rPr>
              <a:t>Что легко скользят по снегу.</a:t>
            </a:r>
          </a:p>
          <a:p>
            <a:pPr>
              <a:buNone/>
            </a:pPr>
            <a:r>
              <a:rPr lang="ru-RU" sz="2600" dirty="0" smtClean="0">
                <a:solidFill>
                  <a:srgbClr val="FFC000"/>
                </a:solidFill>
              </a:rPr>
              <a:t>Летом я везу телегу.</a:t>
            </a:r>
            <a:r>
              <a:rPr lang="ru-RU" sz="2600" i="1" dirty="0" smtClean="0">
                <a:solidFill>
                  <a:srgbClr val="FFC000"/>
                </a:solidFill>
              </a:rPr>
              <a:t> (Лошадь)	 </a:t>
            </a:r>
          </a:p>
          <a:p>
            <a:pPr>
              <a:buNone/>
            </a:pPr>
            <a:endParaRPr lang="ru-RU" sz="2600" i="1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2600" dirty="0">
                <a:solidFill>
                  <a:srgbClr val="FFC000"/>
                </a:solidFill>
              </a:rPr>
              <a:t>Утром выпадет снежок — </a:t>
            </a:r>
          </a:p>
          <a:p>
            <a:pPr>
              <a:buNone/>
            </a:pPr>
            <a:r>
              <a:rPr lang="ru-RU" sz="2600" dirty="0">
                <a:solidFill>
                  <a:srgbClr val="FFC000"/>
                </a:solidFill>
              </a:rPr>
              <a:t>Во двор выносим санки, </a:t>
            </a:r>
          </a:p>
          <a:p>
            <a:pPr>
              <a:buNone/>
            </a:pPr>
            <a:r>
              <a:rPr lang="ru-RU" sz="2600" dirty="0">
                <a:solidFill>
                  <a:srgbClr val="FFC000"/>
                </a:solidFill>
              </a:rPr>
              <a:t>Куртку не забыв надеть </a:t>
            </a:r>
          </a:p>
          <a:p>
            <a:pPr>
              <a:buNone/>
            </a:pPr>
            <a:r>
              <a:rPr lang="ru-RU" sz="2600" dirty="0">
                <a:solidFill>
                  <a:srgbClr val="FFC000"/>
                </a:solidFill>
              </a:rPr>
              <a:t>И теплую</a:t>
            </a:r>
            <a:r>
              <a:rPr lang="ru-RU" sz="2600" dirty="0" smtClean="0">
                <a:solidFill>
                  <a:srgbClr val="FFC000"/>
                </a:solidFill>
              </a:rPr>
              <a:t>...</a:t>
            </a:r>
            <a:r>
              <a:rPr lang="ru-RU" sz="2600" i="1" dirty="0" smtClean="0">
                <a:solidFill>
                  <a:srgbClr val="FFC000"/>
                </a:solidFill>
              </a:rPr>
              <a:t> (ушанку)</a:t>
            </a:r>
            <a:endParaRPr lang="ru-RU" sz="2600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ru-RU" sz="2600" dirty="0">
              <a:solidFill>
                <a:srgbClr val="FFC000"/>
              </a:solidFill>
            </a:endParaRPr>
          </a:p>
          <a:p>
            <a:pPr>
              <a:buNone/>
            </a:pPr>
            <a:endParaRPr lang="ru-RU" sz="26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2600" dirty="0">
                <a:solidFill>
                  <a:srgbClr val="FFC000"/>
                </a:solidFill>
              </a:rPr>
              <a:t>В зелёной избушке </a:t>
            </a:r>
            <a:r>
              <a:rPr lang="ru-RU" sz="2600" i="1" dirty="0">
                <a:solidFill>
                  <a:srgbClr val="FFC000"/>
                </a:solidFill>
              </a:rPr>
              <a:t>I </a:t>
            </a:r>
            <a:r>
              <a:rPr lang="ru-RU" sz="2600" dirty="0">
                <a:solidFill>
                  <a:srgbClr val="FFC000"/>
                </a:solidFill>
              </a:rPr>
              <a:t>Живут подружки.</a:t>
            </a:r>
          </a:p>
          <a:p>
            <a:pPr>
              <a:buNone/>
            </a:pPr>
            <a:r>
              <a:rPr lang="ru-RU" sz="2600" dirty="0">
                <a:solidFill>
                  <a:srgbClr val="FFC000"/>
                </a:solidFill>
              </a:rPr>
              <a:t>Словно бусинки, круглы,</a:t>
            </a:r>
          </a:p>
          <a:p>
            <a:pPr>
              <a:buNone/>
            </a:pPr>
            <a:r>
              <a:rPr lang="ru-RU" sz="2600" dirty="0">
                <a:solidFill>
                  <a:srgbClr val="FFC000"/>
                </a:solidFill>
              </a:rPr>
              <a:t>Изумрудны и малы</a:t>
            </a:r>
            <a:r>
              <a:rPr lang="ru-RU" sz="2600" dirty="0" smtClean="0">
                <a:solidFill>
                  <a:srgbClr val="FFC000"/>
                </a:solidFill>
              </a:rPr>
              <a:t>.</a:t>
            </a:r>
            <a:r>
              <a:rPr lang="ru-RU" sz="2600" i="1" dirty="0" smtClean="0">
                <a:solidFill>
                  <a:srgbClr val="FFC000"/>
                </a:solidFill>
              </a:rPr>
              <a:t> (Горошины)</a:t>
            </a:r>
          </a:p>
          <a:p>
            <a:pPr>
              <a:buNone/>
            </a:pPr>
            <a:endParaRPr lang="ru-RU" sz="2600" i="1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2600" i="1" dirty="0" smtClean="0">
                <a:solidFill>
                  <a:srgbClr val="FFC000"/>
                </a:solidFill>
              </a:rPr>
              <a:t>-Назови первый звук в словах.</a:t>
            </a:r>
          </a:p>
          <a:p>
            <a:pPr>
              <a:buNone/>
            </a:pPr>
            <a:endParaRPr lang="ru-RU" sz="2600" i="1" dirty="0">
              <a:solidFill>
                <a:srgbClr val="FFC000"/>
              </a:solidFill>
            </a:endParaRPr>
          </a:p>
          <a:p>
            <a:pPr>
              <a:buNone/>
            </a:pPr>
            <a:endParaRPr lang="ru-RU" sz="1600" i="1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ru-RU" sz="1600" i="1" dirty="0">
              <a:solidFill>
                <a:srgbClr val="FFC000"/>
              </a:solidFill>
            </a:endParaRPr>
          </a:p>
          <a:p>
            <a:pPr>
              <a:buNone/>
            </a:pPr>
            <a:endParaRPr lang="ru-RU" sz="1600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ru-RU" sz="1600" dirty="0">
              <a:solidFill>
                <a:srgbClr val="FFC000"/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138642" cy="476886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>
                <a:solidFill>
                  <a:srgbClr val="FFC000"/>
                </a:solidFill>
              </a:rPr>
              <a:t>Хоть и бархатные лапки</a:t>
            </a:r>
            <a:r>
              <a:rPr lang="ru-RU" dirty="0" smtClean="0">
                <a:solidFill>
                  <a:srgbClr val="FFC000"/>
                </a:solidFill>
              </a:rPr>
              <a:t>,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 Но </a:t>
            </a:r>
            <a:r>
              <a:rPr lang="ru-RU" dirty="0">
                <a:solidFill>
                  <a:srgbClr val="FFC000"/>
                </a:solidFill>
              </a:rPr>
              <a:t>зовут меня «царапкой</a:t>
            </a:r>
            <a:r>
              <a:rPr lang="ru-RU" dirty="0" smtClean="0">
                <a:solidFill>
                  <a:srgbClr val="FFC000"/>
                </a:solidFill>
              </a:rPr>
              <a:t>».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Мышек </a:t>
            </a:r>
            <a:r>
              <a:rPr lang="ru-RU" dirty="0">
                <a:solidFill>
                  <a:srgbClr val="FFC000"/>
                </a:solidFill>
              </a:rPr>
              <a:t>ловко я </a:t>
            </a:r>
            <a:r>
              <a:rPr lang="ru-RU" dirty="0" smtClean="0">
                <a:solidFill>
                  <a:srgbClr val="FFC000"/>
                </a:solidFill>
              </a:rPr>
              <a:t>ловлю,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Молоко </a:t>
            </a:r>
            <a:r>
              <a:rPr lang="ru-RU" dirty="0">
                <a:solidFill>
                  <a:srgbClr val="FFC000"/>
                </a:solidFill>
              </a:rPr>
              <a:t>из блюдца пью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  <a:r>
              <a:rPr lang="ru-RU" i="1" dirty="0" smtClean="0">
                <a:solidFill>
                  <a:srgbClr val="FFC000"/>
                </a:solidFill>
              </a:rPr>
              <a:t> (кошка)</a:t>
            </a:r>
          </a:p>
          <a:p>
            <a:pPr>
              <a:buNone/>
            </a:pPr>
            <a:endParaRPr lang="ru-RU" i="1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FFC000"/>
                </a:solidFill>
              </a:rPr>
              <a:t>Сижу верхом,</a:t>
            </a:r>
          </a:p>
          <a:p>
            <a:pPr>
              <a:buNone/>
            </a:pPr>
            <a:r>
              <a:rPr lang="ru-RU" dirty="0">
                <a:solidFill>
                  <a:srgbClr val="FFC000"/>
                </a:solidFill>
              </a:rPr>
              <a:t>Не ведаю на ком.</a:t>
            </a:r>
          </a:p>
          <a:p>
            <a:pPr>
              <a:buNone/>
            </a:pPr>
            <a:r>
              <a:rPr lang="ru-RU" dirty="0">
                <a:solidFill>
                  <a:srgbClr val="FFC000"/>
                </a:solidFill>
              </a:rPr>
              <a:t>Знакомца встречу —</a:t>
            </a:r>
          </a:p>
          <a:p>
            <a:pPr>
              <a:buNone/>
            </a:pPr>
            <a:r>
              <a:rPr lang="ru-RU" dirty="0">
                <a:solidFill>
                  <a:srgbClr val="FFC000"/>
                </a:solidFill>
              </a:rPr>
              <a:t>Соскочу, привечу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  <a:r>
              <a:rPr lang="ru-RU" i="1" dirty="0" smtClean="0">
                <a:solidFill>
                  <a:srgbClr val="FFC000"/>
                </a:solidFill>
              </a:rPr>
              <a:t> (Шляпа)</a:t>
            </a:r>
            <a:endParaRPr lang="ru-RU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FFC000"/>
                </a:solidFill>
              </a:rPr>
              <a:t>Зелёный плот</a:t>
            </a:r>
          </a:p>
          <a:p>
            <a:pPr>
              <a:buNone/>
            </a:pPr>
            <a:r>
              <a:rPr lang="ru-RU" dirty="0">
                <a:solidFill>
                  <a:srgbClr val="FFC000"/>
                </a:solidFill>
              </a:rPr>
              <a:t>По реке плывёт.</a:t>
            </a:r>
          </a:p>
          <a:p>
            <a:pPr>
              <a:buNone/>
            </a:pPr>
            <a:r>
              <a:rPr lang="ru-RU" dirty="0">
                <a:solidFill>
                  <a:srgbClr val="FFC000"/>
                </a:solidFill>
              </a:rPr>
              <a:t>На плоту — красавица</a:t>
            </a:r>
          </a:p>
          <a:p>
            <a:pPr>
              <a:buNone/>
            </a:pPr>
            <a:r>
              <a:rPr lang="ru-RU" dirty="0">
                <a:solidFill>
                  <a:srgbClr val="FFC000"/>
                </a:solidFill>
              </a:rPr>
              <a:t>Солнцу улыбается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  <a:r>
              <a:rPr lang="ru-RU" i="1" dirty="0" smtClean="0">
                <a:solidFill>
                  <a:srgbClr val="FFC000"/>
                </a:solidFill>
              </a:rPr>
              <a:t> (Кувшинка) </a:t>
            </a:r>
            <a:endParaRPr lang="ru-RU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Эта птица никогда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Для птенцов не вьёт гнезда.</a:t>
            </a:r>
            <a:r>
              <a:rPr lang="ru-RU" i="1" dirty="0" smtClean="0">
                <a:solidFill>
                  <a:srgbClr val="FFC000"/>
                </a:solidFill>
              </a:rPr>
              <a:t> (Кукушка) </a:t>
            </a:r>
            <a:endParaRPr lang="ru-RU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857232"/>
            <a:ext cx="7786742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Уточнение артикуляции звука Ш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8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       При </a:t>
            </a:r>
            <a:r>
              <a:rPr lang="ru-RU" dirty="0">
                <a:solidFill>
                  <a:srgbClr val="FFC000"/>
                </a:solidFill>
              </a:rPr>
              <a:t>произнесении звука </a:t>
            </a:r>
            <a:r>
              <a:rPr lang="ru-RU" b="1" i="1" dirty="0" smtClean="0">
                <a:solidFill>
                  <a:srgbClr val="FFC000"/>
                </a:solidFill>
              </a:rPr>
              <a:t>Ш</a:t>
            </a:r>
            <a:r>
              <a:rPr lang="ru-RU" dirty="0">
                <a:solidFill>
                  <a:srgbClr val="FFC000"/>
                </a:solidFill>
              </a:rPr>
              <a:t> в норме органы </a:t>
            </a:r>
            <a:r>
              <a:rPr lang="ru-RU" dirty="0" smtClean="0">
                <a:solidFill>
                  <a:srgbClr val="FFC000"/>
                </a:solidFill>
              </a:rPr>
              <a:t>речи принимают </a:t>
            </a:r>
            <a:r>
              <a:rPr lang="ru-RU" dirty="0">
                <a:solidFill>
                  <a:srgbClr val="FFC000"/>
                </a:solidFill>
              </a:rPr>
              <a:t>следующее положение</a:t>
            </a:r>
            <a:r>
              <a:rPr lang="ru-RU" dirty="0" smtClean="0">
                <a:solidFill>
                  <a:srgbClr val="FFC000"/>
                </a:solidFill>
              </a:rPr>
              <a:t>:</a:t>
            </a:r>
          </a:p>
          <a:p>
            <a:r>
              <a:rPr lang="ru-RU" i="1" dirty="0" smtClean="0">
                <a:solidFill>
                  <a:srgbClr val="FFC000"/>
                </a:solidFill>
              </a:rPr>
              <a:t>губы</a:t>
            </a:r>
            <a:r>
              <a:rPr lang="ru-RU" dirty="0" smtClean="0">
                <a:solidFill>
                  <a:srgbClr val="FFC000"/>
                </a:solidFill>
              </a:rPr>
              <a:t> несколько выдвинуты вперед;</a:t>
            </a:r>
          </a:p>
          <a:p>
            <a:r>
              <a:rPr lang="ru-RU" i="1" dirty="0" smtClean="0">
                <a:solidFill>
                  <a:srgbClr val="FFC000"/>
                </a:solidFill>
              </a:rPr>
              <a:t>кончик языка</a:t>
            </a:r>
            <a:r>
              <a:rPr lang="ru-RU" dirty="0" smtClean="0">
                <a:solidFill>
                  <a:srgbClr val="FFC000"/>
                </a:solidFill>
              </a:rPr>
              <a:t> поднят к небу (к альвеолам), но не касается его, образуя щель;</a:t>
            </a:r>
          </a:p>
          <a:p>
            <a:r>
              <a:rPr lang="ru-RU" i="1" dirty="0" smtClean="0">
                <a:solidFill>
                  <a:srgbClr val="FFC000"/>
                </a:solidFill>
              </a:rPr>
              <a:t>боковые края языка</a:t>
            </a:r>
            <a:r>
              <a:rPr lang="ru-RU" dirty="0" smtClean="0">
                <a:solidFill>
                  <a:srgbClr val="FFC000"/>
                </a:solidFill>
              </a:rPr>
              <a:t> прижимаются изнутри к верхним коренным зубам или твердому небу, не пропуская по бокам струю выдыхаемого воздуха. Таким образом, язык принимает форму ковшика или чашечки.</a:t>
            </a:r>
          </a:p>
          <a:p>
            <a:r>
              <a:rPr lang="ru-RU" i="1" dirty="0" smtClean="0">
                <a:solidFill>
                  <a:srgbClr val="FFC000"/>
                </a:solidFill>
              </a:rPr>
              <a:t>голосовые связки</a:t>
            </a:r>
            <a:r>
              <a:rPr lang="ru-RU" dirty="0" smtClean="0">
                <a:solidFill>
                  <a:srgbClr val="FFC000"/>
                </a:solidFill>
              </a:rPr>
              <a:t> разомкнуты, струя выдыхаемого воздуха свободно проходит между ними;</a:t>
            </a:r>
          </a:p>
          <a:p>
            <a:r>
              <a:rPr lang="ru-RU" i="1" dirty="0" smtClean="0">
                <a:solidFill>
                  <a:srgbClr val="FFC000"/>
                </a:solidFill>
              </a:rPr>
              <a:t>воздушная струя</a:t>
            </a:r>
            <a:r>
              <a:rPr lang="ru-RU" dirty="0" smtClean="0">
                <a:solidFill>
                  <a:srgbClr val="FFC000"/>
                </a:solidFill>
              </a:rPr>
              <a:t> выдыхается равномерно посередине языка, она сильная, широкая, теплая, легко ощущается тыльной стороной руки, поднесенной ко рту.</a:t>
            </a:r>
          </a:p>
          <a:p>
            <a:endParaRPr lang="ru-RU" dirty="0"/>
          </a:p>
        </p:txBody>
      </p:sp>
      <p:pic>
        <p:nvPicPr>
          <p:cNvPr id="3074" name="Picture 2" descr="C:\Users\Алена\Desktop\артикуляция звука Ш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785926"/>
            <a:ext cx="2786082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dirty="0">
                <a:solidFill>
                  <a:srgbClr val="FFC000"/>
                </a:solidFill>
              </a:rPr>
              <a:t>Дедушка Ау </a:t>
            </a:r>
            <a:r>
              <a:rPr lang="ru-RU" sz="2800" dirty="0" smtClean="0">
                <a:solidFill>
                  <a:srgbClr val="FFC000"/>
                </a:solidFill>
              </a:rPr>
              <a:t>плохо слышит. Повтори ему скороговорку, четко произноси звук Ш.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4186238" cy="1257295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rgbClr val="FFC000"/>
                </a:solidFill>
              </a:rPr>
              <a:t>На окошке крошку мошку</a:t>
            </a:r>
          </a:p>
          <a:p>
            <a:pPr>
              <a:buNone/>
            </a:pPr>
            <a:r>
              <a:rPr lang="ru-RU" sz="2800" dirty="0" smtClean="0">
                <a:solidFill>
                  <a:srgbClr val="FFC000"/>
                </a:solidFill>
              </a:rPr>
              <a:t>Ловко ловит лапой кошка.</a:t>
            </a:r>
          </a:p>
          <a:p>
            <a:pPr>
              <a:buNone/>
            </a:pPr>
            <a:endParaRPr lang="ru-RU" dirty="0">
              <a:solidFill>
                <a:srgbClr val="FFC000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Users\Алена\Desktop\рисунки и картинки для презентаций\кошка на окошк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00438"/>
            <a:ext cx="2214578" cy="2071702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928802"/>
            <a:ext cx="3154369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C000"/>
                </a:solidFill>
              </a:rPr>
              <a:t>Послушай начало предложения и закончи его. Проговори предложение, выделяя звук Ш.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2614602" cy="432913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-Я читаю, и ты…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- Я пою, и ты… 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-Я шагаю, и ты…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-Я поливаю, и ты…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- Я ем, и ты…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- Я подметаю, и  ты… 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-Я  вышиваю, и ты…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-Я иду, и ты… 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-Я сижу, и ты…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-Я бегу, и ты…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-Я танцую, и ты …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-Я прыгаю, и ты …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-Я пью, а ты…</a:t>
            </a:r>
          </a:p>
          <a:p>
            <a:endParaRPr lang="ru-RU" dirty="0"/>
          </a:p>
        </p:txBody>
      </p:sp>
      <p:pic>
        <p:nvPicPr>
          <p:cNvPr id="2056" name="Picture 8" descr="http://allforchildren.ru/pictures/kids_s/kids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357298"/>
            <a:ext cx="1371600" cy="1428750"/>
          </a:xfrm>
          <a:prstGeom prst="rect">
            <a:avLst/>
          </a:prstGeom>
          <a:noFill/>
        </p:spPr>
      </p:pic>
      <p:pic>
        <p:nvPicPr>
          <p:cNvPr id="2058" name="Picture 10" descr="http://allforchildren.ru/pictures/kids_s/kids0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357298"/>
            <a:ext cx="876300" cy="1428750"/>
          </a:xfrm>
          <a:prstGeom prst="rect">
            <a:avLst/>
          </a:prstGeom>
          <a:noFill/>
        </p:spPr>
      </p:pic>
      <p:pic>
        <p:nvPicPr>
          <p:cNvPr id="2060" name="Picture 12" descr="http://allforchildren.ru/pictures/kids_s/kids00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1357298"/>
            <a:ext cx="1800225" cy="1428750"/>
          </a:xfrm>
          <a:prstGeom prst="rect">
            <a:avLst/>
          </a:prstGeom>
          <a:noFill/>
        </p:spPr>
      </p:pic>
      <p:pic>
        <p:nvPicPr>
          <p:cNvPr id="2062" name="Picture 14" descr="http://allforchildren.ru/pictures/kids_s/kids03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58082" y="1357298"/>
            <a:ext cx="914400" cy="1428750"/>
          </a:xfrm>
          <a:prstGeom prst="rect">
            <a:avLst/>
          </a:prstGeom>
          <a:noFill/>
        </p:spPr>
      </p:pic>
      <p:pic>
        <p:nvPicPr>
          <p:cNvPr id="2064" name="Picture 16" descr="http://allforchildren.ru/pictures/kids_s/kids04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3240" y="2857496"/>
            <a:ext cx="1495425" cy="1428750"/>
          </a:xfrm>
          <a:prstGeom prst="rect">
            <a:avLst/>
          </a:prstGeom>
          <a:noFill/>
        </p:spPr>
      </p:pic>
      <p:pic>
        <p:nvPicPr>
          <p:cNvPr id="2066" name="Picture 18" descr="http://allforchildren.ru/pictures/kids_s/kids05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14876" y="2857496"/>
            <a:ext cx="1085850" cy="1428750"/>
          </a:xfrm>
          <a:prstGeom prst="rect">
            <a:avLst/>
          </a:prstGeom>
          <a:noFill/>
        </p:spPr>
      </p:pic>
      <p:pic>
        <p:nvPicPr>
          <p:cNvPr id="2068" name="Picture 20" descr="http://allforchildren.ru/pictures/kids_s/kids073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857884" y="2857496"/>
            <a:ext cx="1181100" cy="1428750"/>
          </a:xfrm>
          <a:prstGeom prst="rect">
            <a:avLst/>
          </a:prstGeom>
          <a:noFill/>
        </p:spPr>
      </p:pic>
      <p:pic>
        <p:nvPicPr>
          <p:cNvPr id="2070" name="Picture 22" descr="http://allforchildren.ru/pictures/kids_s/kids113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143768" y="2857496"/>
            <a:ext cx="1428750" cy="1428760"/>
          </a:xfrm>
          <a:prstGeom prst="rect">
            <a:avLst/>
          </a:prstGeom>
          <a:noFill/>
        </p:spPr>
      </p:pic>
      <p:pic>
        <p:nvPicPr>
          <p:cNvPr id="2072" name="Picture 24" descr="http://allforchildren.ru/pictures/kids_s/kids146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143240" y="4429132"/>
            <a:ext cx="928694" cy="1500198"/>
          </a:xfrm>
          <a:prstGeom prst="rect">
            <a:avLst/>
          </a:prstGeom>
          <a:noFill/>
        </p:spPr>
      </p:pic>
      <p:pic>
        <p:nvPicPr>
          <p:cNvPr id="2074" name="Picture 26" descr="http://allforchildren.ru/pictures/kids_s/kids165.gi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143372" y="4429132"/>
            <a:ext cx="928694" cy="1500198"/>
          </a:xfrm>
          <a:prstGeom prst="rect">
            <a:avLst/>
          </a:prstGeom>
          <a:noFill/>
        </p:spPr>
      </p:pic>
      <p:pic>
        <p:nvPicPr>
          <p:cNvPr id="2076" name="Picture 28" descr="http://allforchildren.ru/pictures/kids_s/kids173.gif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143504" y="4429132"/>
            <a:ext cx="1000132" cy="1500198"/>
          </a:xfrm>
          <a:prstGeom prst="rect">
            <a:avLst/>
          </a:prstGeom>
          <a:noFill/>
        </p:spPr>
      </p:pic>
      <p:pic>
        <p:nvPicPr>
          <p:cNvPr id="2078" name="Picture 30" descr="http://allforchildren.ru/pictures/kids_s/kids180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215074" y="4429132"/>
            <a:ext cx="1357322" cy="1500198"/>
          </a:xfrm>
          <a:prstGeom prst="rect">
            <a:avLst/>
          </a:prstGeom>
          <a:noFill/>
        </p:spPr>
      </p:pic>
      <p:pic>
        <p:nvPicPr>
          <p:cNvPr id="2080" name="Picture 32" descr="http://allforchildren.ru/pictures/kids_s/kids203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643834" y="4429132"/>
            <a:ext cx="928694" cy="1500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4114800" cy="3714776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dirty="0" smtClean="0">
                <a:solidFill>
                  <a:srgbClr val="FFC000"/>
                </a:solidFill>
              </a:rPr>
              <a:t/>
            </a:r>
            <a:br>
              <a:rPr lang="ru-RU" sz="2200" dirty="0" smtClean="0">
                <a:solidFill>
                  <a:srgbClr val="FFC000"/>
                </a:solidFill>
              </a:rPr>
            </a:br>
            <a:r>
              <a:rPr lang="ru-RU" sz="2700" dirty="0" smtClean="0">
                <a:solidFill>
                  <a:srgbClr val="FFC000"/>
                </a:solidFill>
              </a:rPr>
              <a:t>Дай девочке имя, в котором был бы звук Ш. </a:t>
            </a:r>
            <a:br>
              <a:rPr lang="ru-RU" sz="2700" dirty="0" smtClean="0">
                <a:solidFill>
                  <a:srgbClr val="FFC000"/>
                </a:solidFill>
              </a:rPr>
            </a:br>
            <a:r>
              <a:rPr lang="ru-RU" sz="2700" dirty="0" smtClean="0">
                <a:solidFill>
                  <a:srgbClr val="FFC000"/>
                </a:solidFill>
              </a:rPr>
              <a:t>Послушай каждое слово-действие и подбери к нему подходящие по смыслу картинки.</a:t>
            </a:r>
            <a:br>
              <a:rPr lang="ru-RU" sz="2700" dirty="0" smtClean="0">
                <a:solidFill>
                  <a:srgbClr val="FFC000"/>
                </a:solidFill>
              </a:rPr>
            </a:br>
            <a:r>
              <a:rPr lang="ru-RU" sz="2700" dirty="0" smtClean="0">
                <a:solidFill>
                  <a:srgbClr val="FFC000"/>
                </a:solidFill>
              </a:rPr>
              <a:t> Проговори получившиеся предложения.</a:t>
            </a:r>
            <a:endParaRPr lang="ru-RU" sz="2700" dirty="0"/>
          </a:p>
        </p:txBody>
      </p:sp>
      <p:pic>
        <p:nvPicPr>
          <p:cNvPr id="3074" name="Picture 2" descr="C:\Users\Алена\Desktop\девочк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214422"/>
            <a:ext cx="2071702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1685908" cy="607223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rgbClr val="FFC000"/>
                </a:solidFill>
              </a:rPr>
              <a:t>Слова – действия: </a:t>
            </a:r>
            <a:br>
              <a:rPr lang="ru-RU" sz="2400" dirty="0" smtClean="0">
                <a:solidFill>
                  <a:srgbClr val="FFC000"/>
                </a:solidFill>
              </a:rPr>
            </a:br>
            <a:r>
              <a:rPr lang="ru-RU" sz="2400" dirty="0" smtClean="0">
                <a:solidFill>
                  <a:srgbClr val="FFC000"/>
                </a:solidFill>
              </a:rPr>
              <a:t>ела</a:t>
            </a:r>
            <a:br>
              <a:rPr lang="ru-RU" sz="2400" dirty="0" smtClean="0">
                <a:solidFill>
                  <a:srgbClr val="FFC000"/>
                </a:solidFill>
              </a:rPr>
            </a:br>
            <a:r>
              <a:rPr lang="ru-RU" sz="2400" dirty="0" smtClean="0">
                <a:solidFill>
                  <a:srgbClr val="FFC000"/>
                </a:solidFill>
              </a:rPr>
              <a:t>нашла</a:t>
            </a:r>
            <a:br>
              <a:rPr lang="ru-RU" sz="2400" dirty="0" smtClean="0">
                <a:solidFill>
                  <a:srgbClr val="FFC000"/>
                </a:solidFill>
              </a:rPr>
            </a:br>
            <a:r>
              <a:rPr lang="ru-RU" sz="2400" dirty="0" smtClean="0">
                <a:solidFill>
                  <a:srgbClr val="FFC000"/>
                </a:solidFill>
              </a:rPr>
              <a:t>мыла</a:t>
            </a:r>
            <a:br>
              <a:rPr lang="ru-RU" sz="2400" dirty="0" smtClean="0">
                <a:solidFill>
                  <a:srgbClr val="FFC000"/>
                </a:solidFill>
              </a:rPr>
            </a:br>
            <a:r>
              <a:rPr lang="ru-RU" sz="2400" dirty="0" smtClean="0">
                <a:solidFill>
                  <a:srgbClr val="FFC000"/>
                </a:solidFill>
              </a:rPr>
              <a:t>подошла к увидела</a:t>
            </a:r>
            <a:br>
              <a:rPr lang="ru-RU" sz="2400" dirty="0" smtClean="0">
                <a:solidFill>
                  <a:srgbClr val="FFC000"/>
                </a:solidFill>
              </a:rPr>
            </a:br>
            <a:r>
              <a:rPr lang="ru-RU" sz="2400" dirty="0" smtClean="0">
                <a:solidFill>
                  <a:srgbClr val="FFC000"/>
                </a:solidFill>
              </a:rPr>
              <a:t>полоскала вышивала купила</a:t>
            </a:r>
            <a:br>
              <a:rPr lang="ru-RU" sz="2400" dirty="0" smtClean="0">
                <a:solidFill>
                  <a:srgbClr val="FFC000"/>
                </a:solidFill>
              </a:rPr>
            </a:br>
            <a:r>
              <a:rPr lang="ru-RU" sz="2400" dirty="0" err="1" smtClean="0">
                <a:solidFill>
                  <a:srgbClr val="FFC000"/>
                </a:solidFill>
              </a:rPr>
              <a:t>подшивалаподняла</a:t>
            </a:r>
            <a:r>
              <a:rPr lang="ru-RU" sz="2400" dirty="0" smtClean="0">
                <a:solidFill>
                  <a:srgbClr val="FFC000"/>
                </a:solidFill>
              </a:rPr>
              <a:t/>
            </a:r>
            <a:br>
              <a:rPr lang="ru-RU" sz="2400" dirty="0" smtClean="0">
                <a:solidFill>
                  <a:srgbClr val="FFC000"/>
                </a:solidFill>
              </a:rPr>
            </a:br>
            <a:r>
              <a:rPr lang="ru-RU" sz="2400" dirty="0" smtClean="0">
                <a:solidFill>
                  <a:srgbClr val="FFC000"/>
                </a:solidFill>
              </a:rPr>
              <a:t>гладила.</a:t>
            </a:r>
            <a:br>
              <a:rPr lang="ru-RU" sz="2400" dirty="0" smtClean="0">
                <a:solidFill>
                  <a:srgbClr val="FFC000"/>
                </a:solidFill>
              </a:rPr>
            </a:br>
            <a:endParaRPr lang="ru-RU" sz="2400" dirty="0">
              <a:solidFill>
                <a:srgbClr val="FFC000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lum contrast="60000"/>
          </a:blip>
          <a:srcRect/>
          <a:stretch>
            <a:fillRect/>
          </a:stretch>
        </p:blipFill>
        <p:spPr bwMode="auto">
          <a:xfrm>
            <a:off x="2500298" y="357166"/>
            <a:ext cx="928694" cy="94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lum bright="-12000" contrast="60000"/>
          </a:blip>
          <a:srcRect/>
          <a:stretch>
            <a:fillRect/>
          </a:stretch>
        </p:blipFill>
        <p:spPr bwMode="auto">
          <a:xfrm>
            <a:off x="6500826" y="2143116"/>
            <a:ext cx="1071570" cy="965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>
            <a:lum bright="-6000" contrast="36000"/>
          </a:blip>
          <a:srcRect/>
          <a:stretch>
            <a:fillRect/>
          </a:stretch>
        </p:blipFill>
        <p:spPr bwMode="auto">
          <a:xfrm>
            <a:off x="2643174" y="2857496"/>
            <a:ext cx="1000132" cy="1006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5">
            <a:lum bright="-12000" contrast="60000"/>
          </a:blip>
          <a:srcRect/>
          <a:stretch>
            <a:fillRect/>
          </a:stretch>
        </p:blipFill>
        <p:spPr bwMode="auto">
          <a:xfrm>
            <a:off x="7929586" y="1785926"/>
            <a:ext cx="955656" cy="1039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6">
            <a:lum bright="-6000" contrast="42000"/>
          </a:blip>
          <a:srcRect/>
          <a:stretch>
            <a:fillRect/>
          </a:stretch>
        </p:blipFill>
        <p:spPr bwMode="auto">
          <a:xfrm>
            <a:off x="4071934" y="1643050"/>
            <a:ext cx="960911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7" cstate="print">
            <a:lum contrast="36000"/>
          </a:blip>
          <a:srcRect t="9358"/>
          <a:stretch>
            <a:fillRect/>
          </a:stretch>
        </p:blipFill>
        <p:spPr bwMode="auto">
          <a:xfrm>
            <a:off x="6286512" y="3357562"/>
            <a:ext cx="965485" cy="13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8">
            <a:lum bright="12000" contrast="42000"/>
          </a:blip>
          <a:srcRect/>
          <a:stretch>
            <a:fillRect/>
          </a:stretch>
        </p:blipFill>
        <p:spPr bwMode="auto">
          <a:xfrm>
            <a:off x="2643174" y="1571612"/>
            <a:ext cx="1069850" cy="99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9" cstate="print">
            <a:lum contrast="36000"/>
          </a:blip>
          <a:srcRect/>
          <a:stretch>
            <a:fillRect/>
          </a:stretch>
        </p:blipFill>
        <p:spPr bwMode="auto">
          <a:xfrm>
            <a:off x="2428860" y="5357826"/>
            <a:ext cx="1151511" cy="1089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10">
            <a:lum bright="-6000" contrast="54000"/>
          </a:blip>
          <a:srcRect/>
          <a:stretch>
            <a:fillRect/>
          </a:stretch>
        </p:blipFill>
        <p:spPr bwMode="auto">
          <a:xfrm>
            <a:off x="3143240" y="4071942"/>
            <a:ext cx="1138310" cy="11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11" cstate="print">
            <a:lum bright="-6000" contrast="48000"/>
          </a:blip>
          <a:srcRect/>
          <a:stretch>
            <a:fillRect/>
          </a:stretch>
        </p:blipFill>
        <p:spPr bwMode="auto">
          <a:xfrm>
            <a:off x="5072066" y="3857628"/>
            <a:ext cx="966185" cy="13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12" cstate="print">
            <a:lum bright="-6000" contrast="54000"/>
          </a:blip>
          <a:srcRect/>
          <a:stretch>
            <a:fillRect/>
          </a:stretch>
        </p:blipFill>
        <p:spPr bwMode="auto">
          <a:xfrm>
            <a:off x="3714744" y="642918"/>
            <a:ext cx="1604378" cy="765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13"/>
          <p:cNvPicPr>
            <a:picLocks noChangeAspect="1" noChangeArrowheads="1"/>
          </p:cNvPicPr>
          <p:nvPr/>
        </p:nvPicPr>
        <p:blipFill>
          <a:blip r:embed="rId13">
            <a:lum contrast="36000"/>
          </a:blip>
          <a:srcRect/>
          <a:stretch>
            <a:fillRect/>
          </a:stretch>
        </p:blipFill>
        <p:spPr bwMode="auto">
          <a:xfrm>
            <a:off x="5143504" y="2143116"/>
            <a:ext cx="1048087" cy="1033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8" name="Picture 14"/>
          <p:cNvPicPr>
            <a:picLocks noChangeAspect="1" noChangeArrowheads="1"/>
          </p:cNvPicPr>
          <p:nvPr/>
        </p:nvPicPr>
        <p:blipFill>
          <a:blip r:embed="rId14">
            <a:lum bright="-6000" contrast="54000"/>
          </a:blip>
          <a:srcRect l="4913"/>
          <a:stretch>
            <a:fillRect/>
          </a:stretch>
        </p:blipFill>
        <p:spPr bwMode="auto">
          <a:xfrm>
            <a:off x="6786578" y="428604"/>
            <a:ext cx="850091" cy="1241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15" cstate="print">
            <a:lum contrast="24000"/>
          </a:blip>
          <a:srcRect t="19997" b="14232"/>
          <a:stretch>
            <a:fillRect/>
          </a:stretch>
        </p:blipFill>
        <p:spPr bwMode="auto">
          <a:xfrm>
            <a:off x="4357686" y="5357826"/>
            <a:ext cx="998942" cy="955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0" name="Picture 16"/>
          <p:cNvPicPr>
            <a:picLocks noChangeAspect="1" noChangeArrowheads="1"/>
          </p:cNvPicPr>
          <p:nvPr/>
        </p:nvPicPr>
        <p:blipFill>
          <a:blip r:embed="rId16">
            <a:lum bright="-6000" contrast="30000"/>
          </a:blip>
          <a:srcRect/>
          <a:stretch>
            <a:fillRect/>
          </a:stretch>
        </p:blipFill>
        <p:spPr bwMode="auto">
          <a:xfrm>
            <a:off x="5500694" y="928670"/>
            <a:ext cx="935527" cy="1031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1" name="Picture 17"/>
          <p:cNvPicPr>
            <a:picLocks noChangeAspect="1" noChangeArrowheads="1"/>
          </p:cNvPicPr>
          <p:nvPr/>
        </p:nvPicPr>
        <p:blipFill>
          <a:blip r:embed="rId17">
            <a:lum contrast="48000"/>
          </a:blip>
          <a:srcRect/>
          <a:stretch>
            <a:fillRect/>
          </a:stretch>
        </p:blipFill>
        <p:spPr bwMode="auto">
          <a:xfrm>
            <a:off x="7929586" y="357166"/>
            <a:ext cx="865655" cy="1250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2" name="Picture 18"/>
          <p:cNvPicPr>
            <a:picLocks noChangeAspect="1" noChangeArrowheads="1"/>
          </p:cNvPicPr>
          <p:nvPr/>
        </p:nvPicPr>
        <p:blipFill>
          <a:blip r:embed="rId18">
            <a:lum contrast="42000"/>
          </a:blip>
          <a:srcRect/>
          <a:stretch>
            <a:fillRect/>
          </a:stretch>
        </p:blipFill>
        <p:spPr bwMode="auto">
          <a:xfrm>
            <a:off x="4000496" y="2786058"/>
            <a:ext cx="870379" cy="12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3" name="Picture 19"/>
          <p:cNvPicPr>
            <a:picLocks noChangeAspect="1" noChangeArrowheads="1"/>
          </p:cNvPicPr>
          <p:nvPr/>
        </p:nvPicPr>
        <p:blipFill>
          <a:blip r:embed="rId19">
            <a:lum contrast="42000"/>
          </a:blip>
          <a:srcRect/>
          <a:stretch>
            <a:fillRect/>
          </a:stretch>
        </p:blipFill>
        <p:spPr bwMode="auto">
          <a:xfrm>
            <a:off x="6072198" y="5286388"/>
            <a:ext cx="1352586" cy="8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4" name="Picture 20"/>
          <p:cNvPicPr>
            <a:picLocks noChangeAspect="1" noChangeArrowheads="1"/>
          </p:cNvPicPr>
          <p:nvPr/>
        </p:nvPicPr>
        <p:blipFill>
          <a:blip r:embed="rId20">
            <a:lum bright="-12000" contrast="30000"/>
          </a:blip>
          <a:srcRect r="9256"/>
          <a:stretch>
            <a:fillRect/>
          </a:stretch>
        </p:blipFill>
        <p:spPr bwMode="auto">
          <a:xfrm>
            <a:off x="7643834" y="4857760"/>
            <a:ext cx="1073333" cy="8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5" name="Picture 21"/>
          <p:cNvPicPr>
            <a:picLocks noChangeAspect="1" noChangeArrowheads="1"/>
          </p:cNvPicPr>
          <p:nvPr/>
        </p:nvPicPr>
        <p:blipFill>
          <a:blip r:embed="rId21">
            <a:lum bright="-6000" contrast="48000"/>
          </a:blip>
          <a:srcRect/>
          <a:stretch>
            <a:fillRect/>
          </a:stretch>
        </p:blipFill>
        <p:spPr bwMode="auto">
          <a:xfrm>
            <a:off x="7786710" y="3143248"/>
            <a:ext cx="1141394" cy="125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</TotalTime>
  <Words>303</Words>
  <Application>Microsoft Office PowerPoint</Application>
  <PresentationFormat>Экран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Конспект индивидуального занятия по автоматизации звука Ш в предложениях.                                              Выполнила                                                                                                        учитель-логопед                                                                                                          МБОУ СОШ №163                                                                                                     Ятманкина А.Н. </vt:lpstr>
      <vt:lpstr>Цель: закрепить произношение звука Ш в предложениях</vt:lpstr>
      <vt:lpstr>  «Загадки». Послушай и отгадай загадки. Справиться с заданием тебе по­могут картинки. Соедини загадки с картинками-отгадками.  </vt:lpstr>
      <vt:lpstr>Слайд 4</vt:lpstr>
      <vt:lpstr>Уточнение артикуляции звука Ш</vt:lpstr>
      <vt:lpstr>Дедушка Ау плохо слышит. Повтори ему скороговорку, четко произноси звук Ш.</vt:lpstr>
      <vt:lpstr>Послушай начало предложения и закончи его. Проговори предложение, выделяя звук Ш.</vt:lpstr>
      <vt:lpstr> Дай девочке имя, в котором был бы звук Ш.  Послушай каждое слово-действие и подбери к нему подходящие по смыслу картинки.  Проговори получившиеся предложения.</vt:lpstr>
      <vt:lpstr>Слова – действия:  ела нашла мыла подошла к увидела полоскала вышивала купила подшивалаподняла гладила. </vt:lpstr>
      <vt:lpstr> Назови предметы, выделяя звук Ш. Назови лишний предмет. Объясни, почему он не подходит к остальным. </vt:lpstr>
      <vt:lpstr>Пальчиковая гимнастика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Алена</dc:creator>
  <cp:lastModifiedBy>Алена</cp:lastModifiedBy>
  <cp:revision>42</cp:revision>
  <dcterms:created xsi:type="dcterms:W3CDTF">2013-09-18T17:01:34Z</dcterms:created>
  <dcterms:modified xsi:type="dcterms:W3CDTF">2013-09-19T10:27:46Z</dcterms:modified>
</cp:coreProperties>
</file>